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9144000" cy="5143500" type="screen16x9"/>
  <p:notesSz cx="6858000" cy="9144000"/>
  <p:embeddedFontLst>
    <p:embeddedFont>
      <p:font typeface="Helvetica Neue" panose="020B0604020202020204" charset="0"/>
      <p:regular r:id="rId49"/>
      <p:bold r:id="rId50"/>
      <p:italic r:id="rId51"/>
      <p:boldItalic r:id="rId52"/>
    </p:embeddedFont>
    <p:embeddedFont>
      <p:font typeface="Source Sans Pro" panose="020B0503030403020204" pitchFamily="3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  <p15:guide id="3" pos="288">
          <p15:clr>
            <a:srgbClr val="9AA0A6"/>
          </p15:clr>
        </p15:guide>
        <p15:guide id="4" orient="horz" pos="288">
          <p15:clr>
            <a:srgbClr val="9AA0A6"/>
          </p15:clr>
        </p15:guide>
        <p15:guide id="5" pos="5472">
          <p15:clr>
            <a:srgbClr val="9AA0A6"/>
          </p15:clr>
        </p15:guide>
        <p15:guide id="6" orient="horz" pos="1728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1" roundtripDataSignature="AMtx7mi/fLmhWrlKY2WKLwwpRqUAndxT8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F9AA13-0516-4468-B95A-467BD3AD5AE9}">
  <a:tblStyle styleId="{6CF9AA13-0516-4468-B95A-467BD3AD5AE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5432"/>
    <p:restoredTop sz="93792" autoAdjust="0"/>
  </p:normalViewPr>
  <p:slideViewPr>
    <p:cSldViewPr snapToGrid="0">
      <p:cViewPr varScale="1">
        <p:scale>
          <a:sx n="84" d="100"/>
          <a:sy n="84" d="100"/>
        </p:scale>
        <p:origin x="76" y="132"/>
      </p:cViewPr>
      <p:guideLst>
        <p:guide orient="horz" pos="1620"/>
        <p:guide pos="2880"/>
        <p:guide pos="288"/>
        <p:guide orient="horz" pos="288"/>
        <p:guide pos="5472"/>
        <p:guide orient="horz" pos="1728"/>
      </p:guideLst>
    </p:cSldViewPr>
  </p:slideViewPr>
  <p:outlineViewPr>
    <p:cViewPr>
      <p:scale>
        <a:sx n="33" d="100"/>
        <a:sy n="33" d="100"/>
      </p:scale>
      <p:origin x="0" y="-1962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" Type="http://schemas.openxmlformats.org/officeDocument/2006/relationships/slide" Target="slides/slide4.xml"/><Relationship Id="rId61" Type="http://customschemas.google.com/relationships/presentationmetadata" Target="meta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jpg>
</file>

<file path=ppt/media/image53.jpg>
</file>

<file path=ppt/media/image54.png>
</file>

<file path=ppt/media/image55.jpeg>
</file>

<file path=ppt/media/image56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We’ll get into this later on as we talk more about designing metaphors.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4" name="Google Shape;344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Google Shape;350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i="1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en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idea was empirically verified by Thibodeau and Boroditsky in a paper called “Metaphors we think with”. </a:t>
            </a:r>
            <a:endParaRPr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i="1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i="1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their study, participants received a report on increasing crime rates in a city.</a:t>
            </a:r>
            <a:endParaRPr i="1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Participants were split into two groups: One group saw a version of the report in which crime was referred to as a "beast," and the other group as a "virus."</a:t>
            </a:r>
            <a:endParaRPr i="1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i="1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Results showed metaphors influenced proposed solutions.</a:t>
            </a:r>
            <a:endParaRPr i="1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"Beast" group recommended catching criminals, tougher laws.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i="1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"Virus" group suggested investigating root causes, social reform.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i="0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-------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Tiger image source: </a:t>
            </a:r>
            <a:r>
              <a:rPr lang="en-US" i="0" dirty="0"/>
              <a:t>Microsoft PowerPoint stock image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i="0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Virus image source:</a:t>
            </a:r>
            <a:endParaRPr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NAID (National Institute of Allergy and Infectious Diseases, part of NIH)</a:t>
            </a:r>
            <a:endParaRPr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0" dirty="0"/>
              <a:t>https://</a:t>
            </a:r>
            <a:r>
              <a:rPr lang="en" i="0" dirty="0" err="1"/>
              <a:t>www.flickr.com</a:t>
            </a:r>
            <a:r>
              <a:rPr lang="en" i="0" dirty="0"/>
              <a:t>/photos/54591706@N02/14440817981/</a:t>
            </a:r>
            <a:endParaRPr i="0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7" name="Google Shape;35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Google Shape;25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Image source: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US National Archives (No known copyright restrictions)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https://</a:t>
            </a:r>
            <a:r>
              <a:rPr lang="en" dirty="0" err="1"/>
              <a:t>www.flickr.com</a:t>
            </a:r>
            <a:r>
              <a:rPr lang="en" dirty="0"/>
              <a:t>/photos/35740357@N03/5531929237/</a:t>
            </a: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1" name="Google Shape;371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dirty="0"/>
              <a:t>Image source:</a:t>
            </a:r>
            <a:r>
              <a:rPr lang="en-US" dirty="0"/>
              <a:t> Microsoft </a:t>
            </a:r>
            <a:r>
              <a:rPr lang="en-US" dirty="0" err="1"/>
              <a:t>Powerpoint</a:t>
            </a:r>
            <a:r>
              <a:rPr lang="en-US" dirty="0"/>
              <a:t> stock image</a:t>
            </a: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6" name="Google Shape;386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6" name="Google Shape;396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2" name="Google Shape;402;p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dirty="0"/>
              <a:t>We talked earlier about comparing crime to a beast or crime to a virus. How can we reflect on and question this metaphor without running an experiment?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/>
              <a:t>---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i="0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Tiger image source: </a:t>
            </a:r>
            <a:r>
              <a:rPr lang="en-US" i="0" dirty="0"/>
              <a:t>Microsoft PowerPoint stock image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i="0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Virus image source:</a:t>
            </a:r>
            <a:endParaRPr lang="en-US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NAID (National Institute of Allergy and Infectious Diseases, part of NIH)</a:t>
            </a:r>
            <a:endParaRPr lang="en-US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dirty="0"/>
              <a:t>https://</a:t>
            </a:r>
            <a:r>
              <a:rPr lang="en-US" i="0" dirty="0" err="1"/>
              <a:t>www.flickr.com</a:t>
            </a:r>
            <a:r>
              <a:rPr lang="en-US" i="0" dirty="0"/>
              <a:t>/photos/54591706@N02/14440817981/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9" name="Google Shape;409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dirty="0"/>
              <a:t>This table helps us think through and compare metaphors. Consider each metaphor, column by column. What are their associations, good or bad? What behaviors do they encourage? Discourage?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Associations with a beast that can be captured encourages solutions of capture and control. Associations with health and science encourages folks to look at root causes.</a:t>
            </a:r>
            <a:endParaRPr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6" name="Google Shape;416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And to revisit the “organization as machine” and “organization as organism” metaphors…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Image sources: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US National Archives https://</a:t>
            </a:r>
            <a:r>
              <a:rPr lang="en" dirty="0" err="1"/>
              <a:t>www.flickr.com</a:t>
            </a:r>
            <a:r>
              <a:rPr lang="en" dirty="0"/>
              <a:t>/photos/35740357@N03/5531929237/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Microsoft </a:t>
            </a:r>
            <a:r>
              <a:rPr lang="en" dirty="0" err="1"/>
              <a:t>Powerpoint</a:t>
            </a:r>
            <a:r>
              <a:rPr lang="en" dirty="0"/>
              <a:t> stock image</a:t>
            </a:r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3" name="Google Shape;423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Machine-oriented language encourages self-sufficiency. Organism comparisons reflect a reactiveness to the outside environment.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0" name="Google Shape;430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Image source: Microsoft PowerPoint stock image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" name="Google Shape;26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7" name="Google Shape;437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Image source: Microsoft PowerPoint stock image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4" name="Google Shape;444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1" name="Google Shape;451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Image Source: US Navy (US Government Works license)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/photos/56594044@N06/18528338083/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9" name="Google Shape;459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Image Source: US Navy (US Government Works license)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/photos/56594044@N06/18528338083/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7" name="Google Shape;467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4" name="Google Shape;474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3" name="Google Shape;483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1" name="Google Shape;491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7" name="Google Shape;497;p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4" name="Google Shape;504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" name="Google Shape;512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2" name="Google Shape;522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4" name="Google Shape;534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4" name="Google Shape;544;p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0" name="Google Shape;550;p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6" name="Google Shape;556;p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2" name="Google Shape;562;p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" name="Google Shape;29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Google Shape;29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26" Type="http://schemas.openxmlformats.org/officeDocument/2006/relationships/image" Target="../media/image28.png"/><Relationship Id="rId39" Type="http://schemas.openxmlformats.org/officeDocument/2006/relationships/image" Target="../media/image41.png"/><Relationship Id="rId21" Type="http://schemas.openxmlformats.org/officeDocument/2006/relationships/image" Target="../media/image23.png"/><Relationship Id="rId34" Type="http://schemas.openxmlformats.org/officeDocument/2006/relationships/image" Target="../media/image36.png"/><Relationship Id="rId42" Type="http://schemas.openxmlformats.org/officeDocument/2006/relationships/image" Target="../media/image44.png"/><Relationship Id="rId47" Type="http://schemas.openxmlformats.org/officeDocument/2006/relationships/image" Target="../media/image49.png"/><Relationship Id="rId50" Type="http://schemas.openxmlformats.org/officeDocument/2006/relationships/hyperlink" Target="https://brand.18f.gov/icons/" TargetMode="External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29" Type="http://schemas.openxmlformats.org/officeDocument/2006/relationships/image" Target="../media/image31.png"/><Relationship Id="rId11" Type="http://schemas.openxmlformats.org/officeDocument/2006/relationships/image" Target="../media/image13.png"/><Relationship Id="rId24" Type="http://schemas.openxmlformats.org/officeDocument/2006/relationships/image" Target="../media/image26.png"/><Relationship Id="rId32" Type="http://schemas.openxmlformats.org/officeDocument/2006/relationships/image" Target="../media/image34.png"/><Relationship Id="rId37" Type="http://schemas.openxmlformats.org/officeDocument/2006/relationships/image" Target="../media/image39.png"/><Relationship Id="rId40" Type="http://schemas.openxmlformats.org/officeDocument/2006/relationships/image" Target="../media/image42.png"/><Relationship Id="rId45" Type="http://schemas.openxmlformats.org/officeDocument/2006/relationships/image" Target="../media/image47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23" Type="http://schemas.openxmlformats.org/officeDocument/2006/relationships/image" Target="../media/image25.png"/><Relationship Id="rId28" Type="http://schemas.openxmlformats.org/officeDocument/2006/relationships/image" Target="../media/image30.png"/><Relationship Id="rId36" Type="http://schemas.openxmlformats.org/officeDocument/2006/relationships/image" Target="../media/image38.png"/><Relationship Id="rId49" Type="http://schemas.openxmlformats.org/officeDocument/2006/relationships/hyperlink" Target="https://docs.google.com/presentation/d/11E9IBb1JkNWz5FLkipXJCmhtKJQa2EL3h0W3EqPZYNQ/edit#slide=id.g5ecdbbee9e_0_0" TargetMode="External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31" Type="http://schemas.openxmlformats.org/officeDocument/2006/relationships/image" Target="../media/image33.png"/><Relationship Id="rId44" Type="http://schemas.openxmlformats.org/officeDocument/2006/relationships/image" Target="../media/image46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Relationship Id="rId22" Type="http://schemas.openxmlformats.org/officeDocument/2006/relationships/image" Target="../media/image24.png"/><Relationship Id="rId27" Type="http://schemas.openxmlformats.org/officeDocument/2006/relationships/image" Target="../media/image29.png"/><Relationship Id="rId30" Type="http://schemas.openxmlformats.org/officeDocument/2006/relationships/image" Target="../media/image32.png"/><Relationship Id="rId35" Type="http://schemas.openxmlformats.org/officeDocument/2006/relationships/image" Target="../media/image37.png"/><Relationship Id="rId43" Type="http://schemas.openxmlformats.org/officeDocument/2006/relationships/image" Target="../media/image45.png"/><Relationship Id="rId48" Type="http://schemas.openxmlformats.org/officeDocument/2006/relationships/image" Target="../media/image50.png"/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5" Type="http://schemas.openxmlformats.org/officeDocument/2006/relationships/image" Target="../media/image27.png"/><Relationship Id="rId33" Type="http://schemas.openxmlformats.org/officeDocument/2006/relationships/image" Target="../media/image35.png"/><Relationship Id="rId38" Type="http://schemas.openxmlformats.org/officeDocument/2006/relationships/image" Target="../media/image40.png"/><Relationship Id="rId46" Type="http://schemas.openxmlformats.org/officeDocument/2006/relationships/image" Target="../media/image48.png"/><Relationship Id="rId20" Type="http://schemas.openxmlformats.org/officeDocument/2006/relationships/image" Target="../media/image22.png"/><Relationship Id="rId41" Type="http://schemas.openxmlformats.org/officeDocument/2006/relationships/image" Target="../media/image4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Dark" type="title">
  <p:cSld name="TITLE">
    <p:bg>
      <p:bgPr>
        <a:solidFill>
          <a:srgbClr val="1C304A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4"/>
          <p:cNvSpPr txBox="1">
            <a:spLocks noGrp="1"/>
          </p:cNvSpPr>
          <p:nvPr>
            <p:ph type="ctrTitle"/>
          </p:nvPr>
        </p:nvSpPr>
        <p:spPr>
          <a:xfrm>
            <a:off x="457200" y="384050"/>
            <a:ext cx="6973500" cy="16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5000"/>
              <a:buNone/>
              <a:defRPr sz="50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1" name="Google Shape;11;p54"/>
          <p:cNvSpPr txBox="1">
            <a:spLocks noGrp="1"/>
          </p:cNvSpPr>
          <p:nvPr>
            <p:ph type="subTitle" idx="1"/>
          </p:nvPr>
        </p:nvSpPr>
        <p:spPr>
          <a:xfrm>
            <a:off x="457198" y="2270704"/>
            <a:ext cx="4389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1400"/>
              <a:buNone/>
              <a:defRPr sz="1400">
                <a:solidFill>
                  <a:srgbClr val="00C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1400"/>
              <a:buNone/>
              <a:defRPr>
                <a:solidFill>
                  <a:srgbClr val="206E7C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1400"/>
              <a:buNone/>
              <a:defRPr>
                <a:solidFill>
                  <a:srgbClr val="206E7C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1200"/>
              <a:buNone/>
              <a:defRPr>
                <a:solidFill>
                  <a:srgbClr val="206E7C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1000"/>
              <a:buNone/>
              <a:defRPr>
                <a:solidFill>
                  <a:srgbClr val="206E7C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800"/>
              <a:buNone/>
              <a:defRPr>
                <a:solidFill>
                  <a:srgbClr val="206E7C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800"/>
              <a:buNone/>
              <a:defRPr>
                <a:solidFill>
                  <a:srgbClr val="206E7C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800"/>
              <a:buNone/>
              <a:defRPr>
                <a:solidFill>
                  <a:srgbClr val="206E7C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6E7C"/>
              </a:buClr>
              <a:buSzPts val="800"/>
              <a:buNone/>
              <a:defRPr>
                <a:solidFill>
                  <a:srgbClr val="206E7C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54"/>
          <p:cNvSpPr txBox="1">
            <a:spLocks noGrp="1"/>
          </p:cNvSpPr>
          <p:nvPr>
            <p:ph type="subTitle" idx="2"/>
          </p:nvPr>
        </p:nvSpPr>
        <p:spPr>
          <a:xfrm>
            <a:off x="822275" y="4444055"/>
            <a:ext cx="2736000" cy="2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8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pic>
        <p:nvPicPr>
          <p:cNvPr id="13" name="Google Shape;13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10" y="4438374"/>
            <a:ext cx="329350" cy="32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Image - Dark">
  <p:cSld name="SECTION_TITLE_AND_DESCRIPTION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63"/>
          <p:cNvPicPr preferRelativeResize="0"/>
          <p:nvPr/>
        </p:nvPicPr>
        <p:blipFill rotWithShape="1">
          <a:blip r:embed="rId2">
            <a:alphaModFix/>
          </a:blip>
          <a:srcRect l="47427" t="6909" r="11414" b="30901"/>
          <a:stretch/>
        </p:blipFill>
        <p:spPr>
          <a:xfrm>
            <a:off x="4572000" y="-42840"/>
            <a:ext cx="4619100" cy="5235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63"/>
          <p:cNvSpPr/>
          <p:nvPr/>
        </p:nvSpPr>
        <p:spPr>
          <a:xfrm>
            <a:off x="-47100" y="-11850"/>
            <a:ext cx="4619100" cy="52158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63"/>
          <p:cNvSpPr txBox="1">
            <a:spLocks noGrp="1"/>
          </p:cNvSpPr>
          <p:nvPr>
            <p:ph type="ctrTitle"/>
          </p:nvPr>
        </p:nvSpPr>
        <p:spPr>
          <a:xfrm>
            <a:off x="457198" y="704088"/>
            <a:ext cx="37308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2600"/>
              <a:buNone/>
              <a:defRPr sz="26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63"/>
          <p:cNvSpPr txBox="1">
            <a:spLocks noGrp="1"/>
          </p:cNvSpPr>
          <p:nvPr>
            <p:ph type="body" idx="1"/>
          </p:nvPr>
        </p:nvSpPr>
        <p:spPr>
          <a:xfrm>
            <a:off x="457198" y="1709928"/>
            <a:ext cx="33834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63"/>
          <p:cNvSpPr txBox="1">
            <a:spLocks noGrp="1"/>
          </p:cNvSpPr>
          <p:nvPr>
            <p:ph type="subTitle" idx="2"/>
          </p:nvPr>
        </p:nvSpPr>
        <p:spPr>
          <a:xfrm>
            <a:off x="457198" y="384048"/>
            <a:ext cx="3730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1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Image">
  <p:cSld name="MAIN_POINT">
    <p:bg>
      <p:bgPr>
        <a:solidFill>
          <a:srgbClr val="666666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64"/>
          <p:cNvPicPr preferRelativeResize="0"/>
          <p:nvPr/>
        </p:nvPicPr>
        <p:blipFill rotWithShape="1">
          <a:blip r:embed="rId2">
            <a:alphaModFix/>
          </a:blip>
          <a:srcRect l="6272" t="6909" r="11414" b="30901"/>
          <a:stretch/>
        </p:blipFill>
        <p:spPr>
          <a:xfrm>
            <a:off x="-9525" y="-39168"/>
            <a:ext cx="9162900" cy="51921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64"/>
          <p:cNvSpPr/>
          <p:nvPr/>
        </p:nvSpPr>
        <p:spPr>
          <a:xfrm>
            <a:off x="3868900" y="3578887"/>
            <a:ext cx="4891200" cy="9759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167425" tIns="167425" rIns="167425" bIns="167425" anchor="t" anchorCtr="0">
            <a:noAutofit/>
          </a:bodyPr>
          <a:lstStyle/>
          <a:p>
            <a:pPr marL="0" marR="0" lvl="1" indent="88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1" u="none" strike="noStrike" cap="none">
              <a:solidFill>
                <a:srgbClr val="26818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3" name="Google Shape;73;p64"/>
          <p:cNvSpPr txBox="1">
            <a:spLocks noGrp="1"/>
          </p:cNvSpPr>
          <p:nvPr>
            <p:ph type="ctrTitle"/>
          </p:nvPr>
        </p:nvSpPr>
        <p:spPr>
          <a:xfrm>
            <a:off x="4035650" y="3697025"/>
            <a:ext cx="4489800" cy="7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3600"/>
              <a:buNone/>
              <a:defRPr sz="3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6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F Icons 1">
  <p:cSld name="SECTION_TITLE_AND_DESCRIPTION_1_2_1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5"/>
          <p:cNvSpPr/>
          <p:nvPr/>
        </p:nvSpPr>
        <p:spPr>
          <a:xfrm>
            <a:off x="4572000" y="-11850"/>
            <a:ext cx="4619100" cy="52158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65"/>
          <p:cNvSpPr txBox="1"/>
          <p:nvPr/>
        </p:nvSpPr>
        <p:spPr>
          <a:xfrm>
            <a:off x="457198" y="640080"/>
            <a:ext cx="37308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b="1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Google Shape;78;p65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65"/>
          <p:cNvSpPr txBox="1">
            <a:spLocks noGrp="1"/>
          </p:cNvSpPr>
          <p:nvPr>
            <p:ph type="title"/>
          </p:nvPr>
        </p:nvSpPr>
        <p:spPr>
          <a:xfrm>
            <a:off x="452825" y="635475"/>
            <a:ext cx="37452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5"/>
          <p:cNvSpPr txBox="1">
            <a:spLocks noGrp="1"/>
          </p:cNvSpPr>
          <p:nvPr>
            <p:ph type="body" idx="1"/>
          </p:nvPr>
        </p:nvSpPr>
        <p:spPr>
          <a:xfrm>
            <a:off x="457200" y="1691640"/>
            <a:ext cx="3673500" cy="31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6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ivider dark ">
  <p:cSld name="CUSTOM_4_1">
    <p:bg>
      <p:bgPr>
        <a:solidFill>
          <a:srgbClr val="1C304A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6"/>
          <p:cNvSpPr txBox="1"/>
          <p:nvPr/>
        </p:nvSpPr>
        <p:spPr>
          <a:xfrm>
            <a:off x="712850" y="536207"/>
            <a:ext cx="7386600" cy="37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60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4" name="Google Shape;84;p66"/>
          <p:cNvSpPr txBox="1">
            <a:spLocks noGrp="1"/>
          </p:cNvSpPr>
          <p:nvPr>
            <p:ph type="title"/>
          </p:nvPr>
        </p:nvSpPr>
        <p:spPr>
          <a:xfrm>
            <a:off x="457198" y="1126952"/>
            <a:ext cx="73884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6000">
                <a:solidFill>
                  <a:srgbClr val="00C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00CFFF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6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- Thanks - Dark">
  <p:cSld name="SECTION_TITLE_AND_DESCRIPTION_1_1">
    <p:bg>
      <p:bgPr>
        <a:solidFill>
          <a:srgbClr val="1C304A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7"/>
          <p:cNvSpPr txBox="1">
            <a:spLocks noGrp="1"/>
          </p:cNvSpPr>
          <p:nvPr>
            <p:ph type="ctrTitle"/>
          </p:nvPr>
        </p:nvSpPr>
        <p:spPr>
          <a:xfrm>
            <a:off x="457198" y="530352"/>
            <a:ext cx="7488900" cy="26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6000"/>
              <a:buNone/>
              <a:defRPr sz="60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67"/>
          <p:cNvSpPr txBox="1">
            <a:spLocks noGrp="1"/>
          </p:cNvSpPr>
          <p:nvPr>
            <p:ph type="body" idx="1"/>
          </p:nvPr>
        </p:nvSpPr>
        <p:spPr>
          <a:xfrm>
            <a:off x="457198" y="3585136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  <a:defRPr sz="1000">
                <a:solidFill>
                  <a:srgbClr val="FFFFFF"/>
                </a:solidFill>
              </a:defRPr>
            </a:lvl1pPr>
            <a:lvl2pPr marL="914400" lvl="1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○"/>
              <a:defRPr sz="1000">
                <a:solidFill>
                  <a:srgbClr val="FFFFFF"/>
                </a:solidFill>
              </a:defRPr>
            </a:lvl2pPr>
            <a:lvl3pPr marL="1371600" lvl="2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■"/>
              <a:defRPr sz="1000">
                <a:solidFill>
                  <a:srgbClr val="FFFFFF"/>
                </a:solidFill>
              </a:defRPr>
            </a:lvl3pPr>
            <a:lvl4pPr marL="1828800" lvl="3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  <a:defRPr sz="1000">
                <a:solidFill>
                  <a:srgbClr val="FFFFFF"/>
                </a:solidFill>
              </a:defRPr>
            </a:lvl4pPr>
            <a:lvl5pPr marL="2286000" lvl="4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○"/>
              <a:defRPr>
                <a:solidFill>
                  <a:srgbClr val="FFFFFF"/>
                </a:solidFill>
              </a:defRPr>
            </a:lvl5pPr>
            <a:lvl6pPr marL="2743200" lvl="5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■"/>
              <a:defRPr sz="1000">
                <a:solidFill>
                  <a:srgbClr val="FFFFFF"/>
                </a:solidFill>
              </a:defRPr>
            </a:lvl6pPr>
            <a:lvl7pPr marL="3200400" lvl="6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  <a:defRPr sz="1000">
                <a:solidFill>
                  <a:srgbClr val="FFFFFF"/>
                </a:solidFill>
              </a:defRPr>
            </a:lvl7pPr>
            <a:lvl8pPr marL="3657600" lvl="7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○"/>
              <a:defRPr sz="1000">
                <a:solidFill>
                  <a:srgbClr val="FFFFFF"/>
                </a:solidFill>
              </a:defRPr>
            </a:lvl8pPr>
            <a:lvl9pPr marL="4114800" lvl="8" indent="-2921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000"/>
              <a:buChar char="■"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dark">
  <p:cSld name="CUSTOM_6">
    <p:bg>
      <p:bgPr>
        <a:solidFill>
          <a:srgbClr val="1C304A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8"/>
          <p:cNvSpPr txBox="1">
            <a:spLocks noGrp="1"/>
          </p:cNvSpPr>
          <p:nvPr>
            <p:ph type="body" idx="1"/>
          </p:nvPr>
        </p:nvSpPr>
        <p:spPr>
          <a:xfrm>
            <a:off x="457948" y="1216152"/>
            <a:ext cx="7470600" cy="3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rabi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lpha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roman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rabi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lpha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roman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rabi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CFFF"/>
              </a:buClr>
              <a:buSzPts val="1800"/>
              <a:buFont typeface="Helvetica Neue"/>
              <a:buAutoNum type="alpha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CFFF"/>
              </a:buClr>
              <a:buSzPts val="1800"/>
              <a:buFont typeface="Helvetica Neue"/>
              <a:buAutoNum type="romanLcPeriod"/>
              <a:defRPr sz="1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2" name="Google Shape;92;p68"/>
          <p:cNvSpPr txBox="1">
            <a:spLocks noGrp="1"/>
          </p:cNvSpPr>
          <p:nvPr>
            <p:ph type="title"/>
          </p:nvPr>
        </p:nvSpPr>
        <p:spPr>
          <a:xfrm>
            <a:off x="457200" y="457198"/>
            <a:ext cx="74706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rgbClr val="00C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CFFF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6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ivider bright">
  <p:cSld name="CUSTOM_3_1_1">
    <p:bg>
      <p:bgPr>
        <a:solidFill>
          <a:srgbClr val="00CFFF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9"/>
          <p:cNvSpPr txBox="1"/>
          <p:nvPr/>
        </p:nvSpPr>
        <p:spPr>
          <a:xfrm>
            <a:off x="712850" y="536207"/>
            <a:ext cx="7386600" cy="37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6000" b="1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69"/>
          <p:cNvSpPr txBox="1">
            <a:spLocks noGrp="1"/>
          </p:cNvSpPr>
          <p:nvPr>
            <p:ph type="title"/>
          </p:nvPr>
        </p:nvSpPr>
        <p:spPr>
          <a:xfrm>
            <a:off x="457198" y="1126952"/>
            <a:ext cx="73884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9pPr>
          </a:lstStyle>
          <a:p>
            <a:endParaRPr/>
          </a:p>
        </p:txBody>
      </p:sp>
      <p:sp>
        <p:nvSpPr>
          <p:cNvPr id="97" name="Google Shape;97;p6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- Light">
  <p:cSld name="TITLE_AND_BODY_2_1_1_1_1_2"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0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3866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70"/>
          <p:cNvSpPr txBox="1">
            <a:spLocks noGrp="1"/>
          </p:cNvSpPr>
          <p:nvPr>
            <p:ph type="body" idx="1"/>
          </p:nvPr>
        </p:nvSpPr>
        <p:spPr>
          <a:xfrm>
            <a:off x="457198" y="1709928"/>
            <a:ext cx="7802100" cy="30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800"/>
              <a:buChar char="●"/>
              <a:defRPr sz="1800">
                <a:solidFill>
                  <a:srgbClr val="1C304A"/>
                </a:solidFill>
              </a:defRPr>
            </a:lvl1pPr>
            <a:lvl2pPr marL="914400" lvl="1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○"/>
              <a:defRPr sz="1800">
                <a:solidFill>
                  <a:srgbClr val="1C304A"/>
                </a:solidFill>
              </a:defRPr>
            </a:lvl2pPr>
            <a:lvl3pPr marL="1371600" lvl="2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■"/>
              <a:defRPr sz="1800">
                <a:solidFill>
                  <a:srgbClr val="1C304A"/>
                </a:solidFill>
              </a:defRPr>
            </a:lvl3pPr>
            <a:lvl4pPr marL="1828800" lvl="3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●"/>
              <a:defRPr sz="1800">
                <a:solidFill>
                  <a:srgbClr val="1C304A"/>
                </a:solidFill>
              </a:defRPr>
            </a:lvl4pPr>
            <a:lvl5pPr marL="2286000" lvl="4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○"/>
              <a:defRPr sz="1800">
                <a:solidFill>
                  <a:srgbClr val="1C304A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■"/>
              <a:defRPr sz="1800">
                <a:solidFill>
                  <a:srgbClr val="1C304A"/>
                </a:solidFill>
              </a:defRPr>
            </a:lvl6pPr>
            <a:lvl7pPr marL="3200400" lvl="6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●"/>
              <a:defRPr sz="1800">
                <a:solidFill>
                  <a:srgbClr val="1C304A"/>
                </a:solidFill>
              </a:defRPr>
            </a:lvl7pPr>
            <a:lvl8pPr marL="3657600" lvl="7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Char char="○"/>
              <a:defRPr sz="1800">
                <a:solidFill>
                  <a:srgbClr val="1C304A"/>
                </a:solidFill>
              </a:defRPr>
            </a:lvl8pPr>
            <a:lvl9pPr marL="4114800" lvl="8" indent="-3429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C304A"/>
              </a:buClr>
              <a:buSzPts val="1800"/>
              <a:buChar char="■"/>
              <a:defRPr sz="18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70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A7B17"/>
          </p15:clr>
        </p15:guide>
        <p15:guide id="2" pos="2880">
          <p15:clr>
            <a:srgbClr val="FA7B17"/>
          </p15:clr>
        </p15:guide>
        <p15:guide id="3" pos="5472">
          <p15:clr>
            <a:srgbClr val="FA7B17"/>
          </p15:clr>
        </p15:guide>
        <p15:guide id="4" pos="2736">
          <p15:clr>
            <a:srgbClr val="FA7B17"/>
          </p15:clr>
        </p15:guide>
        <p15:guide id="5" pos="3024">
          <p15:clr>
            <a:srgbClr val="FA7B17"/>
          </p15:clr>
        </p15:guide>
        <p15:guide id="6" orient="horz" pos="288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Light" type="secHead">
  <p:cSld name="SECTION_HEADER">
    <p:bg>
      <p:bgPr>
        <a:solidFill>
          <a:srgbClr val="FFFFFF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1"/>
          <p:cNvSpPr txBox="1">
            <a:spLocks noGrp="1"/>
          </p:cNvSpPr>
          <p:nvPr>
            <p:ph type="ctrTitle"/>
          </p:nvPr>
        </p:nvSpPr>
        <p:spPr>
          <a:xfrm>
            <a:off x="472950" y="384050"/>
            <a:ext cx="7215900" cy="15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5000"/>
              <a:buNone/>
              <a:defRPr sz="5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71"/>
          <p:cNvSpPr txBox="1">
            <a:spLocks noGrp="1"/>
          </p:cNvSpPr>
          <p:nvPr>
            <p:ph type="subTitle" idx="1"/>
          </p:nvPr>
        </p:nvSpPr>
        <p:spPr>
          <a:xfrm>
            <a:off x="472948" y="2287534"/>
            <a:ext cx="4389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400"/>
              <a:buNone/>
              <a:defRPr sz="1400">
                <a:solidFill>
                  <a:srgbClr val="1C304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400"/>
              <a:buNone/>
              <a:defRPr>
                <a:solidFill>
                  <a:srgbClr val="1C304A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400"/>
              <a:buNone/>
              <a:defRPr>
                <a:solidFill>
                  <a:srgbClr val="1C304A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200"/>
              <a:buNone/>
              <a:defRPr>
                <a:solidFill>
                  <a:srgbClr val="1C304A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000"/>
              <a:buNone/>
              <a:defRPr>
                <a:solidFill>
                  <a:srgbClr val="1C304A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800"/>
              <a:buNone/>
              <a:defRPr>
                <a:solidFill>
                  <a:srgbClr val="1C304A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800"/>
              <a:buNone/>
              <a:defRPr>
                <a:solidFill>
                  <a:srgbClr val="1C304A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800"/>
              <a:buNone/>
              <a:defRPr>
                <a:solidFill>
                  <a:srgbClr val="1C304A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71"/>
          <p:cNvSpPr txBox="1">
            <a:spLocks noGrp="1"/>
          </p:cNvSpPr>
          <p:nvPr>
            <p:ph type="subTitle" idx="2"/>
          </p:nvPr>
        </p:nvSpPr>
        <p:spPr>
          <a:xfrm>
            <a:off x="822275" y="4444055"/>
            <a:ext cx="2736000" cy="2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800">
                <a:solidFill>
                  <a:srgbClr val="1C304A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pic>
        <p:nvPicPr>
          <p:cNvPr id="107" name="Google Shape;107;p71" descr="18F-Logo-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438375"/>
            <a:ext cx="329350" cy="32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7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Icons - Light">
  <p:cSld name="TITLE_AND_TWO_COLUMNS_1_2">
    <p:bg>
      <p:bgPr>
        <a:solidFill>
          <a:srgbClr val="FFFFFF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72"/>
          <p:cNvSpPr txBox="1">
            <a:spLocks noGrp="1"/>
          </p:cNvSpPr>
          <p:nvPr>
            <p:ph type="body" idx="1"/>
          </p:nvPr>
        </p:nvSpPr>
        <p:spPr>
          <a:xfrm>
            <a:off x="1068603" y="1810500"/>
            <a:ext cx="31992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1" name="Google Shape;111;p72"/>
          <p:cNvSpPr/>
          <p:nvPr/>
        </p:nvSpPr>
        <p:spPr>
          <a:xfrm>
            <a:off x="457200" y="1804118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2" name="Google Shape;112;p72"/>
          <p:cNvSpPr/>
          <p:nvPr/>
        </p:nvSpPr>
        <p:spPr>
          <a:xfrm>
            <a:off x="4572000" y="1804118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Google Shape;113;p72"/>
          <p:cNvSpPr txBox="1">
            <a:spLocks noGrp="1"/>
          </p:cNvSpPr>
          <p:nvPr>
            <p:ph type="body" idx="2"/>
          </p:nvPr>
        </p:nvSpPr>
        <p:spPr>
          <a:xfrm>
            <a:off x="5183412" y="1810512"/>
            <a:ext cx="32004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4" name="Google Shape;114;p72"/>
          <p:cNvSpPr txBox="1">
            <a:spLocks noGrp="1"/>
          </p:cNvSpPr>
          <p:nvPr>
            <p:ph type="body" idx="3"/>
          </p:nvPr>
        </p:nvSpPr>
        <p:spPr>
          <a:xfrm>
            <a:off x="1068603" y="3419847"/>
            <a:ext cx="31992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5" name="Google Shape;115;p72"/>
          <p:cNvSpPr/>
          <p:nvPr/>
        </p:nvSpPr>
        <p:spPr>
          <a:xfrm>
            <a:off x="457200" y="3427125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6" name="Google Shape;116;p72"/>
          <p:cNvSpPr/>
          <p:nvPr/>
        </p:nvSpPr>
        <p:spPr>
          <a:xfrm>
            <a:off x="4572000" y="3427125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72"/>
          <p:cNvSpPr txBox="1">
            <a:spLocks noGrp="1"/>
          </p:cNvSpPr>
          <p:nvPr>
            <p:ph type="body" idx="4"/>
          </p:nvPr>
        </p:nvSpPr>
        <p:spPr>
          <a:xfrm>
            <a:off x="5183412" y="3419856"/>
            <a:ext cx="32004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8" name="Google Shape;118;p72"/>
          <p:cNvSpPr txBox="1">
            <a:spLocks noGrp="1"/>
          </p:cNvSpPr>
          <p:nvPr>
            <p:ph type="ctrTitle"/>
          </p:nvPr>
        </p:nvSpPr>
        <p:spPr>
          <a:xfrm>
            <a:off x="457200" y="640080"/>
            <a:ext cx="73866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72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7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bright">
  <p:cSld name="CUSTOM_6_1">
    <p:bg>
      <p:bgPr>
        <a:solidFill>
          <a:srgbClr val="FFFFF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5"/>
          <p:cNvSpPr txBox="1">
            <a:spLocks noGrp="1"/>
          </p:cNvSpPr>
          <p:nvPr>
            <p:ph type="body" idx="1"/>
          </p:nvPr>
        </p:nvSpPr>
        <p:spPr>
          <a:xfrm>
            <a:off x="457948" y="1216152"/>
            <a:ext cx="7470600" cy="3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rabi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lpha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roman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rabi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lpha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roman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rabi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Helvetica Neue"/>
              <a:buAutoNum type="alpha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C304A"/>
              </a:buClr>
              <a:buSzPts val="1800"/>
              <a:buFont typeface="Helvetica Neue"/>
              <a:buAutoNum type="romanLcPeriod"/>
              <a:defRPr sz="1800" b="1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Google Shape;16;p55"/>
          <p:cNvSpPr txBox="1">
            <a:spLocks noGrp="1"/>
          </p:cNvSpPr>
          <p:nvPr>
            <p:ph type="title"/>
          </p:nvPr>
        </p:nvSpPr>
        <p:spPr>
          <a:xfrm>
            <a:off x="457200" y="640080"/>
            <a:ext cx="74706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rgbClr val="1C304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46B99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55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Icons – Icons">
  <p:cSld name="TITLE_AND_TWO_COLUMNS_1_2_1">
    <p:bg>
      <p:bgPr>
        <a:solidFill>
          <a:srgbClr val="FFFFFF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3"/>
          <p:cNvSpPr txBox="1">
            <a:spLocks noGrp="1"/>
          </p:cNvSpPr>
          <p:nvPr>
            <p:ph type="body" idx="1"/>
          </p:nvPr>
        </p:nvSpPr>
        <p:spPr>
          <a:xfrm>
            <a:off x="1068603" y="1810500"/>
            <a:ext cx="31992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23" name="Google Shape;123;p73"/>
          <p:cNvSpPr/>
          <p:nvPr/>
        </p:nvSpPr>
        <p:spPr>
          <a:xfrm>
            <a:off x="457200" y="1804118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4" name="Google Shape;124;p73"/>
          <p:cNvSpPr/>
          <p:nvPr/>
        </p:nvSpPr>
        <p:spPr>
          <a:xfrm>
            <a:off x="4572000" y="1804118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5" name="Google Shape;125;p73"/>
          <p:cNvSpPr txBox="1">
            <a:spLocks noGrp="1"/>
          </p:cNvSpPr>
          <p:nvPr>
            <p:ph type="body" idx="2"/>
          </p:nvPr>
        </p:nvSpPr>
        <p:spPr>
          <a:xfrm>
            <a:off x="5183412" y="1810512"/>
            <a:ext cx="32004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26" name="Google Shape;126;p73"/>
          <p:cNvSpPr txBox="1">
            <a:spLocks noGrp="1"/>
          </p:cNvSpPr>
          <p:nvPr>
            <p:ph type="body" idx="3"/>
          </p:nvPr>
        </p:nvSpPr>
        <p:spPr>
          <a:xfrm>
            <a:off x="1068603" y="3419847"/>
            <a:ext cx="31992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27" name="Google Shape;127;p73"/>
          <p:cNvSpPr/>
          <p:nvPr/>
        </p:nvSpPr>
        <p:spPr>
          <a:xfrm>
            <a:off x="457200" y="3427125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8" name="Google Shape;128;p73"/>
          <p:cNvSpPr/>
          <p:nvPr/>
        </p:nvSpPr>
        <p:spPr>
          <a:xfrm>
            <a:off x="4572000" y="3427125"/>
            <a:ext cx="611400" cy="6114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Google Shape;129;p73"/>
          <p:cNvSpPr txBox="1">
            <a:spLocks noGrp="1"/>
          </p:cNvSpPr>
          <p:nvPr>
            <p:ph type="body" idx="4"/>
          </p:nvPr>
        </p:nvSpPr>
        <p:spPr>
          <a:xfrm>
            <a:off x="5183412" y="3419856"/>
            <a:ext cx="32004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8275" rIns="0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0" name="Google Shape;130;p73"/>
          <p:cNvSpPr txBox="1">
            <a:spLocks noGrp="1"/>
          </p:cNvSpPr>
          <p:nvPr>
            <p:ph type="ctrTitle"/>
          </p:nvPr>
        </p:nvSpPr>
        <p:spPr>
          <a:xfrm>
            <a:off x="457200" y="640080"/>
            <a:ext cx="73866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73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73"/>
          <p:cNvSpPr>
            <a:spLocks noGrp="1"/>
          </p:cNvSpPr>
          <p:nvPr>
            <p:ph type="pic" idx="5"/>
          </p:nvPr>
        </p:nvSpPr>
        <p:spPr>
          <a:xfrm>
            <a:off x="580050" y="1926975"/>
            <a:ext cx="365700" cy="365700"/>
          </a:xfrm>
          <a:prstGeom prst="rect">
            <a:avLst/>
          </a:prstGeom>
          <a:noFill/>
          <a:ln>
            <a:noFill/>
          </a:ln>
        </p:spPr>
      </p:sp>
      <p:sp>
        <p:nvSpPr>
          <p:cNvPr id="133" name="Google Shape;133;p73"/>
          <p:cNvSpPr>
            <a:spLocks noGrp="1"/>
          </p:cNvSpPr>
          <p:nvPr>
            <p:ph type="pic" idx="6"/>
          </p:nvPr>
        </p:nvSpPr>
        <p:spPr>
          <a:xfrm>
            <a:off x="580050" y="3549975"/>
            <a:ext cx="365700" cy="3657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73"/>
          <p:cNvSpPr>
            <a:spLocks noGrp="1"/>
          </p:cNvSpPr>
          <p:nvPr>
            <p:ph type="pic" idx="7"/>
          </p:nvPr>
        </p:nvSpPr>
        <p:spPr>
          <a:xfrm>
            <a:off x="4694850" y="1926975"/>
            <a:ext cx="365700" cy="3657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73"/>
          <p:cNvSpPr>
            <a:spLocks noGrp="1"/>
          </p:cNvSpPr>
          <p:nvPr>
            <p:ph type="pic" idx="8"/>
          </p:nvPr>
        </p:nvSpPr>
        <p:spPr>
          <a:xfrm>
            <a:off x="4694850" y="3549975"/>
            <a:ext cx="365700" cy="3657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7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rdered List - Light">
  <p:cSld name="TITLE_AND_TWO_COLUMNS_1_2_1_1"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4"/>
          <p:cNvSpPr txBox="1">
            <a:spLocks noGrp="1"/>
          </p:cNvSpPr>
          <p:nvPr>
            <p:ph type="ctrTitle"/>
          </p:nvPr>
        </p:nvSpPr>
        <p:spPr>
          <a:xfrm>
            <a:off x="469350" y="640080"/>
            <a:ext cx="7425000" cy="7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74"/>
          <p:cNvSpPr txBox="1">
            <a:spLocks noGrp="1"/>
          </p:cNvSpPr>
          <p:nvPr>
            <p:ph type="subTitle" idx="1"/>
          </p:nvPr>
        </p:nvSpPr>
        <p:spPr>
          <a:xfrm>
            <a:off x="46934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74"/>
          <p:cNvSpPr/>
          <p:nvPr/>
        </p:nvSpPr>
        <p:spPr>
          <a:xfrm>
            <a:off x="457200" y="1789525"/>
            <a:ext cx="1499700" cy="213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72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1" name="Google Shape;141;p74"/>
          <p:cNvSpPr txBox="1">
            <a:spLocks noGrp="1"/>
          </p:cNvSpPr>
          <p:nvPr>
            <p:ph type="body" idx="2"/>
          </p:nvPr>
        </p:nvSpPr>
        <p:spPr>
          <a:xfrm>
            <a:off x="501613" y="3007750"/>
            <a:ext cx="12789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 b="1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74"/>
          <p:cNvSpPr/>
          <p:nvPr/>
        </p:nvSpPr>
        <p:spPr>
          <a:xfrm>
            <a:off x="2139696" y="1789525"/>
            <a:ext cx="1499700" cy="213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72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3" name="Google Shape;143;p74"/>
          <p:cNvSpPr txBox="1">
            <a:spLocks noGrp="1"/>
          </p:cNvSpPr>
          <p:nvPr>
            <p:ph type="body" idx="3"/>
          </p:nvPr>
        </p:nvSpPr>
        <p:spPr>
          <a:xfrm>
            <a:off x="2184109" y="3007750"/>
            <a:ext cx="12789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 b="1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74"/>
          <p:cNvSpPr/>
          <p:nvPr/>
        </p:nvSpPr>
        <p:spPr>
          <a:xfrm>
            <a:off x="3822192" y="1789525"/>
            <a:ext cx="1499700" cy="213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72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Google Shape;145;p74"/>
          <p:cNvSpPr txBox="1">
            <a:spLocks noGrp="1"/>
          </p:cNvSpPr>
          <p:nvPr>
            <p:ph type="body" idx="4"/>
          </p:nvPr>
        </p:nvSpPr>
        <p:spPr>
          <a:xfrm>
            <a:off x="3866605" y="3007750"/>
            <a:ext cx="12789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 b="1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74"/>
          <p:cNvSpPr/>
          <p:nvPr/>
        </p:nvSpPr>
        <p:spPr>
          <a:xfrm>
            <a:off x="5504688" y="1789525"/>
            <a:ext cx="1499700" cy="213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sz="72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7" name="Google Shape;147;p74"/>
          <p:cNvSpPr txBox="1">
            <a:spLocks noGrp="1"/>
          </p:cNvSpPr>
          <p:nvPr>
            <p:ph type="body" idx="5"/>
          </p:nvPr>
        </p:nvSpPr>
        <p:spPr>
          <a:xfrm>
            <a:off x="5549101" y="3007750"/>
            <a:ext cx="12789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 b="1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74"/>
          <p:cNvSpPr/>
          <p:nvPr/>
        </p:nvSpPr>
        <p:spPr>
          <a:xfrm>
            <a:off x="7189450" y="1789525"/>
            <a:ext cx="1499700" cy="213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1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 sz="7200" b="1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9" name="Google Shape;149;p74"/>
          <p:cNvSpPr txBox="1">
            <a:spLocks noGrp="1"/>
          </p:cNvSpPr>
          <p:nvPr>
            <p:ph type="body" idx="6"/>
          </p:nvPr>
        </p:nvSpPr>
        <p:spPr>
          <a:xfrm>
            <a:off x="7233863" y="3007750"/>
            <a:ext cx="12789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 b="1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7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72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 - Dark">
  <p:cSld name="TITLE_AND_BODY_2_1_1_1_1_3_1">
    <p:bg>
      <p:bgPr>
        <a:solidFill>
          <a:srgbClr val="1C304A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5"/>
          <p:cNvSpPr/>
          <p:nvPr/>
        </p:nvSpPr>
        <p:spPr>
          <a:xfrm>
            <a:off x="3258445" y="1841949"/>
            <a:ext cx="467100" cy="4671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" name="Google Shape;153;p75"/>
          <p:cNvSpPr/>
          <p:nvPr/>
        </p:nvSpPr>
        <p:spPr>
          <a:xfrm>
            <a:off x="5989320" y="1841949"/>
            <a:ext cx="467100" cy="4671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4" name="Google Shape;154;p75"/>
          <p:cNvSpPr txBox="1"/>
          <p:nvPr/>
        </p:nvSpPr>
        <p:spPr>
          <a:xfrm>
            <a:off x="3254495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1800" b="0" i="0" u="none" strike="noStrike" cap="none">
              <a:solidFill>
                <a:srgbClr val="1C304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75"/>
          <p:cNvSpPr txBox="1">
            <a:spLocks noGrp="1"/>
          </p:cNvSpPr>
          <p:nvPr>
            <p:ph type="body" idx="1"/>
          </p:nvPr>
        </p:nvSpPr>
        <p:spPr>
          <a:xfrm>
            <a:off x="361943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75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2600"/>
              <a:buNone/>
              <a:defRPr sz="26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75"/>
          <p:cNvSpPr txBox="1">
            <a:spLocks noGrp="1"/>
          </p:cNvSpPr>
          <p:nvPr>
            <p:ph type="subTitle" idx="2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200" b="1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75"/>
          <p:cNvSpPr/>
          <p:nvPr/>
        </p:nvSpPr>
        <p:spPr>
          <a:xfrm>
            <a:off x="467782" y="1841949"/>
            <a:ext cx="467100" cy="467100"/>
          </a:xfrm>
          <a:prstGeom prst="ellipse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9" name="Google Shape;159;p75"/>
          <p:cNvSpPr txBox="1"/>
          <p:nvPr/>
        </p:nvSpPr>
        <p:spPr>
          <a:xfrm>
            <a:off x="466073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1800" b="0" i="0" u="none" strike="noStrike" cap="none">
              <a:solidFill>
                <a:srgbClr val="1C304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75"/>
          <p:cNvSpPr txBox="1">
            <a:spLocks noGrp="1"/>
          </p:cNvSpPr>
          <p:nvPr>
            <p:ph type="body" idx="3"/>
          </p:nvPr>
        </p:nvSpPr>
        <p:spPr>
          <a:xfrm>
            <a:off x="3206255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75"/>
          <p:cNvSpPr txBox="1">
            <a:spLocks noGrp="1"/>
          </p:cNvSpPr>
          <p:nvPr>
            <p:ph type="body" idx="4"/>
          </p:nvPr>
        </p:nvSpPr>
        <p:spPr>
          <a:xfrm>
            <a:off x="5909667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75"/>
          <p:cNvSpPr txBox="1"/>
          <p:nvPr/>
        </p:nvSpPr>
        <p:spPr>
          <a:xfrm>
            <a:off x="5989485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1800" b="0" i="0" u="none" strike="noStrike" cap="none">
              <a:solidFill>
                <a:srgbClr val="1C304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7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- Dark">
  <p:cSld name="TITLE_AND_BODY_2_1_1_1_1">
    <p:bg>
      <p:bgPr>
        <a:solidFill>
          <a:srgbClr val="1C304A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6"/>
          <p:cNvSpPr txBox="1">
            <a:spLocks noGrp="1"/>
          </p:cNvSpPr>
          <p:nvPr>
            <p:ph type="ctrTitle"/>
          </p:nvPr>
        </p:nvSpPr>
        <p:spPr>
          <a:xfrm>
            <a:off x="457198" y="384048"/>
            <a:ext cx="73866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2600"/>
              <a:buNone/>
              <a:defRPr sz="26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76"/>
          <p:cNvSpPr txBox="1">
            <a:spLocks noGrp="1"/>
          </p:cNvSpPr>
          <p:nvPr>
            <p:ph type="body" idx="1"/>
          </p:nvPr>
        </p:nvSpPr>
        <p:spPr>
          <a:xfrm>
            <a:off x="457198" y="1709928"/>
            <a:ext cx="7891500" cy="30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marL="1371600" lvl="2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marL="3200400" lvl="6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marL="3657600" lvl="7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marL="4114800" lvl="8" indent="-3429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- Dark">
  <p:cSld name="TITLE_AND_BODY_2_1_1_1_1_3">
    <p:bg>
      <p:bgPr>
        <a:solidFill>
          <a:srgbClr val="1C304A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7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2600"/>
              <a:buNone/>
              <a:defRPr sz="26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77"/>
          <p:cNvSpPr txBox="1">
            <a:spLocks noGrp="1"/>
          </p:cNvSpPr>
          <p:nvPr>
            <p:ph type="body" idx="1"/>
          </p:nvPr>
        </p:nvSpPr>
        <p:spPr>
          <a:xfrm>
            <a:off x="457198" y="2024959"/>
            <a:ext cx="36177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77"/>
          <p:cNvSpPr txBox="1">
            <a:spLocks noGrp="1"/>
          </p:cNvSpPr>
          <p:nvPr>
            <p:ph type="body" idx="2"/>
          </p:nvPr>
        </p:nvSpPr>
        <p:spPr>
          <a:xfrm>
            <a:off x="4389118" y="2020824"/>
            <a:ext cx="36177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77"/>
          <p:cNvSpPr txBox="1">
            <a:spLocks noGrp="1"/>
          </p:cNvSpPr>
          <p:nvPr>
            <p:ph type="subTitle" idx="3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1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7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- Light">
  <p:cSld name="TITLE_AND_BODY_2_1_1_1_1_1">
    <p:bg>
      <p:bgPr>
        <a:solidFill>
          <a:srgbClr val="FFFFFF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8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78"/>
          <p:cNvSpPr txBox="1">
            <a:spLocks noGrp="1"/>
          </p:cNvSpPr>
          <p:nvPr>
            <p:ph type="body" idx="1"/>
          </p:nvPr>
        </p:nvSpPr>
        <p:spPr>
          <a:xfrm>
            <a:off x="457198" y="2020824"/>
            <a:ext cx="36177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7" name="Google Shape;177;p78"/>
          <p:cNvSpPr txBox="1">
            <a:spLocks noGrp="1"/>
          </p:cNvSpPr>
          <p:nvPr>
            <p:ph type="body" idx="2"/>
          </p:nvPr>
        </p:nvSpPr>
        <p:spPr>
          <a:xfrm>
            <a:off x="4389118" y="2020824"/>
            <a:ext cx="36177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8" name="Google Shape;178;p78"/>
          <p:cNvSpPr txBox="1">
            <a:spLocks noGrp="1"/>
          </p:cNvSpPr>
          <p:nvPr>
            <p:ph type="subTitle" idx="3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7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Head – Light">
  <p:cSld name="CUSTOM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9"/>
          <p:cNvSpPr txBox="1">
            <a:spLocks noGrp="1"/>
          </p:cNvSpPr>
          <p:nvPr>
            <p:ph type="subTitle" idx="1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79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g Point - Bright">
  <p:cSld name="TITLE_AND_BODY_2_1_1">
    <p:bg>
      <p:bgPr>
        <a:solidFill>
          <a:srgbClr val="00CFFF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0"/>
          <p:cNvSpPr txBox="1">
            <a:spLocks noGrp="1"/>
          </p:cNvSpPr>
          <p:nvPr>
            <p:ph type="ctrTitle"/>
          </p:nvPr>
        </p:nvSpPr>
        <p:spPr>
          <a:xfrm>
            <a:off x="457198" y="1311402"/>
            <a:ext cx="7470600" cy="2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8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F Icons">
  <p:cSld name="SECTION_TITLE_AND_DESCRIPTION_1_2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1"/>
          <p:cNvSpPr/>
          <p:nvPr/>
        </p:nvSpPr>
        <p:spPr>
          <a:xfrm>
            <a:off x="4572000" y="-11850"/>
            <a:ext cx="4619100" cy="521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9" name="Google Shape;189;p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1048" y="829041"/>
            <a:ext cx="457200" cy="401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15195" y="1554430"/>
            <a:ext cx="434016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8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9215" y="2930220"/>
            <a:ext cx="411480" cy="390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8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10419" y="3625178"/>
            <a:ext cx="381199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8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522444" y="2291125"/>
            <a:ext cx="507624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8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584078" y="133454"/>
            <a:ext cx="392681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8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647893" y="1600150"/>
            <a:ext cx="422656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8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315892" y="4334256"/>
            <a:ext cx="767318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8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385231" y="4334256"/>
            <a:ext cx="767318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8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5575684" y="4334256"/>
            <a:ext cx="471402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8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6877029" y="4471416"/>
            <a:ext cx="344859" cy="54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8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6332760" y="3625178"/>
            <a:ext cx="431719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8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296120" y="156314"/>
            <a:ext cx="388168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8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7910136" y="2291125"/>
            <a:ext cx="403250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81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5426174" y="1561859"/>
            <a:ext cx="411480" cy="442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81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6620909" y="156314"/>
            <a:ext cx="427398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81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7409438" y="2268265"/>
            <a:ext cx="29164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81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4761583" y="1554430"/>
            <a:ext cx="459276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81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5666659" y="3670898"/>
            <a:ext cx="403250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81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4999645" y="3625178"/>
            <a:ext cx="404163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81"/>
          <p:cNvPicPr preferRelativeResize="0"/>
          <p:nvPr/>
        </p:nvPicPr>
        <p:blipFill rotWithShape="1">
          <a:blip r:embed="rId22">
            <a:alphaModFix/>
          </a:blip>
          <a:srcRect/>
          <a:stretch/>
        </p:blipFill>
        <p:spPr>
          <a:xfrm>
            <a:off x="8573279" y="823827"/>
            <a:ext cx="403250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81"/>
          <p:cNvPicPr preferRelativeResize="0"/>
          <p:nvPr/>
        </p:nvPicPr>
        <p:blipFill rotWithShape="1">
          <a:blip r:embed="rId23">
            <a:alphaModFix/>
          </a:blip>
          <a:srcRect/>
          <a:stretch/>
        </p:blipFill>
        <p:spPr>
          <a:xfrm>
            <a:off x="6052141" y="156314"/>
            <a:ext cx="320954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81"/>
          <p:cNvPicPr preferRelativeResize="0"/>
          <p:nvPr/>
        </p:nvPicPr>
        <p:blipFill rotWithShape="1">
          <a:blip r:embed="rId24">
            <a:alphaModFix/>
          </a:blip>
          <a:srcRect/>
          <a:stretch/>
        </p:blipFill>
        <p:spPr>
          <a:xfrm>
            <a:off x="6727326" y="2268265"/>
            <a:ext cx="473054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81"/>
          <p:cNvPicPr preferRelativeResize="0"/>
          <p:nvPr/>
        </p:nvPicPr>
        <p:blipFill rotWithShape="1">
          <a:blip r:embed="rId25">
            <a:alphaModFix/>
          </a:blip>
          <a:srcRect/>
          <a:stretch/>
        </p:blipFill>
        <p:spPr>
          <a:xfrm>
            <a:off x="8538285" y="2942793"/>
            <a:ext cx="479552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81"/>
          <p:cNvPicPr preferRelativeResize="0"/>
          <p:nvPr/>
        </p:nvPicPr>
        <p:blipFill rotWithShape="1">
          <a:blip r:embed="rId26">
            <a:alphaModFix/>
          </a:blip>
          <a:srcRect/>
          <a:stretch/>
        </p:blipFill>
        <p:spPr>
          <a:xfrm>
            <a:off x="6065639" y="2291125"/>
            <a:ext cx="452628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81"/>
          <p:cNvPicPr preferRelativeResize="0"/>
          <p:nvPr/>
        </p:nvPicPr>
        <p:blipFill rotWithShape="1">
          <a:blip r:embed="rId27">
            <a:alphaModFix/>
          </a:blip>
          <a:srcRect/>
          <a:stretch/>
        </p:blipFill>
        <p:spPr>
          <a:xfrm>
            <a:off x="7962442" y="800967"/>
            <a:ext cx="39957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81"/>
          <p:cNvPicPr preferRelativeResize="0"/>
          <p:nvPr/>
        </p:nvPicPr>
        <p:blipFill rotWithShape="1">
          <a:blip r:embed="rId28">
            <a:alphaModFix/>
          </a:blip>
          <a:srcRect/>
          <a:stretch/>
        </p:blipFill>
        <p:spPr>
          <a:xfrm>
            <a:off x="5436907" y="133454"/>
            <a:ext cx="367421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81"/>
          <p:cNvPicPr preferRelativeResize="0"/>
          <p:nvPr/>
        </p:nvPicPr>
        <p:blipFill rotWithShape="1">
          <a:blip r:embed="rId29">
            <a:alphaModFix/>
          </a:blip>
          <a:srcRect/>
          <a:stretch/>
        </p:blipFill>
        <p:spPr>
          <a:xfrm>
            <a:off x="7315007" y="823827"/>
            <a:ext cx="436169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81"/>
          <p:cNvPicPr preferRelativeResize="0"/>
          <p:nvPr/>
        </p:nvPicPr>
        <p:blipFill rotWithShape="1">
          <a:blip r:embed="rId30">
            <a:alphaModFix/>
          </a:blip>
          <a:srcRect/>
          <a:stretch/>
        </p:blipFill>
        <p:spPr>
          <a:xfrm>
            <a:off x="4802302" y="156314"/>
            <a:ext cx="386791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81"/>
          <p:cNvPicPr preferRelativeResize="0"/>
          <p:nvPr/>
        </p:nvPicPr>
        <p:blipFill rotWithShape="1">
          <a:blip r:embed="rId31">
            <a:alphaModFix/>
          </a:blip>
          <a:srcRect/>
          <a:stretch/>
        </p:blipFill>
        <p:spPr>
          <a:xfrm>
            <a:off x="7880974" y="2897073"/>
            <a:ext cx="447794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81"/>
          <p:cNvPicPr preferRelativeResize="0"/>
          <p:nvPr/>
        </p:nvPicPr>
        <p:blipFill rotWithShape="1">
          <a:blip r:embed="rId32">
            <a:alphaModFix/>
          </a:blip>
          <a:srcRect/>
          <a:stretch/>
        </p:blipFill>
        <p:spPr>
          <a:xfrm>
            <a:off x="4796423" y="4334256"/>
            <a:ext cx="615919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81"/>
          <p:cNvPicPr preferRelativeResize="0"/>
          <p:nvPr/>
        </p:nvPicPr>
        <p:blipFill rotWithShape="1">
          <a:blip r:embed="rId33">
            <a:alphaModFix/>
          </a:blip>
          <a:srcRect/>
          <a:stretch/>
        </p:blipFill>
        <p:spPr>
          <a:xfrm>
            <a:off x="6737981" y="830785"/>
            <a:ext cx="365760" cy="397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81"/>
          <p:cNvPicPr preferRelativeResize="0"/>
          <p:nvPr/>
        </p:nvPicPr>
        <p:blipFill rotWithShape="1">
          <a:blip r:embed="rId34">
            <a:alphaModFix/>
          </a:blip>
          <a:srcRect/>
          <a:stretch/>
        </p:blipFill>
        <p:spPr>
          <a:xfrm>
            <a:off x="4773744" y="2276609"/>
            <a:ext cx="429768" cy="440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81"/>
          <p:cNvPicPr preferRelativeResize="0"/>
          <p:nvPr/>
        </p:nvPicPr>
        <p:blipFill rotWithShape="1">
          <a:blip r:embed="rId35">
            <a:alphaModFix/>
          </a:blip>
          <a:srcRect/>
          <a:stretch/>
        </p:blipFill>
        <p:spPr>
          <a:xfrm>
            <a:off x="7274184" y="2897073"/>
            <a:ext cx="397274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81"/>
          <p:cNvPicPr preferRelativeResize="0"/>
          <p:nvPr/>
        </p:nvPicPr>
        <p:blipFill rotWithShape="1">
          <a:blip r:embed="rId36">
            <a:alphaModFix/>
          </a:blip>
          <a:srcRect/>
          <a:stretch/>
        </p:blipFill>
        <p:spPr>
          <a:xfrm>
            <a:off x="7027331" y="3625178"/>
            <a:ext cx="420238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81"/>
          <p:cNvPicPr preferRelativeResize="0"/>
          <p:nvPr/>
        </p:nvPicPr>
        <p:blipFill rotWithShape="1">
          <a:blip r:embed="rId37">
            <a:alphaModFix/>
          </a:blip>
          <a:srcRect/>
          <a:stretch/>
        </p:blipFill>
        <p:spPr>
          <a:xfrm>
            <a:off x="4747463" y="2919933"/>
            <a:ext cx="484925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81"/>
          <p:cNvPicPr preferRelativeResize="0"/>
          <p:nvPr/>
        </p:nvPicPr>
        <p:blipFill rotWithShape="1">
          <a:blip r:embed="rId38">
            <a:alphaModFix/>
          </a:blip>
          <a:srcRect/>
          <a:stretch/>
        </p:blipFill>
        <p:spPr>
          <a:xfrm>
            <a:off x="7932102" y="133454"/>
            <a:ext cx="404163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81"/>
          <p:cNvPicPr preferRelativeResize="0"/>
          <p:nvPr/>
        </p:nvPicPr>
        <p:blipFill rotWithShape="1">
          <a:blip r:embed="rId39">
            <a:alphaModFix/>
          </a:blip>
          <a:srcRect/>
          <a:stretch/>
        </p:blipFill>
        <p:spPr>
          <a:xfrm>
            <a:off x="6069514" y="813907"/>
            <a:ext cx="457200" cy="431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81"/>
          <p:cNvPicPr preferRelativeResize="0"/>
          <p:nvPr/>
        </p:nvPicPr>
        <p:blipFill rotWithShape="1">
          <a:blip r:embed="rId40">
            <a:alphaModFix/>
          </a:blip>
          <a:srcRect/>
          <a:stretch/>
        </p:blipFill>
        <p:spPr>
          <a:xfrm>
            <a:off x="6720211" y="2897073"/>
            <a:ext cx="344457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81"/>
          <p:cNvPicPr preferRelativeResize="0"/>
          <p:nvPr/>
        </p:nvPicPr>
        <p:blipFill rotWithShape="1">
          <a:blip r:embed="rId41">
            <a:alphaModFix/>
          </a:blip>
          <a:srcRect/>
          <a:stretch/>
        </p:blipFill>
        <p:spPr>
          <a:xfrm>
            <a:off x="8554525" y="1554430"/>
            <a:ext cx="445498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81"/>
          <p:cNvPicPr preferRelativeResize="0"/>
          <p:nvPr/>
        </p:nvPicPr>
        <p:blipFill rotWithShape="1">
          <a:blip r:embed="rId42">
            <a:alphaModFix/>
          </a:blip>
          <a:srcRect/>
          <a:stretch/>
        </p:blipFill>
        <p:spPr>
          <a:xfrm>
            <a:off x="8354469" y="3625178"/>
            <a:ext cx="362828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81"/>
          <p:cNvPicPr preferRelativeResize="0"/>
          <p:nvPr/>
        </p:nvPicPr>
        <p:blipFill rotWithShape="1">
          <a:blip r:embed="rId43">
            <a:alphaModFix/>
          </a:blip>
          <a:srcRect/>
          <a:stretch/>
        </p:blipFill>
        <p:spPr>
          <a:xfrm>
            <a:off x="7275864" y="1554430"/>
            <a:ext cx="434016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81"/>
          <p:cNvPicPr preferRelativeResize="0"/>
          <p:nvPr/>
        </p:nvPicPr>
        <p:blipFill rotWithShape="1">
          <a:blip r:embed="rId44">
            <a:alphaModFix/>
          </a:blip>
          <a:srcRect/>
          <a:stretch/>
        </p:blipFill>
        <p:spPr>
          <a:xfrm>
            <a:off x="5441905" y="2897073"/>
            <a:ext cx="447794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81"/>
          <p:cNvPicPr preferRelativeResize="0"/>
          <p:nvPr/>
        </p:nvPicPr>
        <p:blipFill rotWithShape="1">
          <a:blip r:embed="rId45">
            <a:alphaModFix/>
          </a:blip>
          <a:srcRect/>
          <a:stretch/>
        </p:blipFill>
        <p:spPr>
          <a:xfrm>
            <a:off x="4797101" y="800967"/>
            <a:ext cx="392681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81"/>
          <p:cNvPicPr preferRelativeResize="0"/>
          <p:nvPr/>
        </p:nvPicPr>
        <p:blipFill rotWithShape="1">
          <a:blip r:embed="rId46">
            <a:alphaModFix/>
          </a:blip>
          <a:srcRect/>
          <a:stretch/>
        </p:blipFill>
        <p:spPr>
          <a:xfrm>
            <a:off x="5412570" y="2268265"/>
            <a:ext cx="444012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81"/>
          <p:cNvPicPr preferRelativeResize="0"/>
          <p:nvPr/>
        </p:nvPicPr>
        <p:blipFill rotWithShape="1">
          <a:blip r:embed="rId47">
            <a:alphaModFix/>
          </a:blip>
          <a:srcRect/>
          <a:stretch/>
        </p:blipFill>
        <p:spPr>
          <a:xfrm>
            <a:off x="6042968" y="1577290"/>
            <a:ext cx="399610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81"/>
          <p:cNvPicPr preferRelativeResize="0"/>
          <p:nvPr/>
        </p:nvPicPr>
        <p:blipFill rotWithShape="1">
          <a:blip r:embed="rId48">
            <a:alphaModFix/>
          </a:blip>
          <a:srcRect/>
          <a:stretch/>
        </p:blipFill>
        <p:spPr>
          <a:xfrm>
            <a:off x="6210428" y="4392300"/>
            <a:ext cx="503259" cy="64008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81"/>
          <p:cNvSpPr txBox="1"/>
          <p:nvPr/>
        </p:nvSpPr>
        <p:spPr>
          <a:xfrm>
            <a:off x="457200" y="17018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●"/>
            </a:pPr>
            <a:r>
              <a:rPr lang="en"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Visit the </a:t>
            </a:r>
            <a:r>
              <a:rPr lang="en" sz="1800" b="0" i="0" u="sng" strike="noStrike" cap="none">
                <a:solidFill>
                  <a:srgbClr val="046B99"/>
                </a:solidFill>
                <a:latin typeface="Helvetica Neue"/>
                <a:ea typeface="Helvetica Neue"/>
                <a:cs typeface="Helvetica Neue"/>
                <a:sym typeface="Helvetica Neue"/>
                <a:hlinkClick r:id="rId4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Icon Starter</a:t>
            </a:r>
            <a:r>
              <a:rPr lang="en"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for all the top requested icons and different colors</a:t>
            </a:r>
            <a:endParaRPr sz="1800" b="0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●"/>
            </a:pPr>
            <a:r>
              <a:rPr lang="en"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Visit </a:t>
            </a:r>
            <a:r>
              <a:rPr lang="en" sz="1800" b="0" i="0" u="sng" strike="noStrike" cap="none">
                <a:solidFill>
                  <a:srgbClr val="046B99"/>
                </a:solidFill>
                <a:latin typeface="Helvetica Neue"/>
                <a:ea typeface="Helvetica Neue"/>
                <a:cs typeface="Helvetica Neue"/>
                <a:sym typeface="Helvetica Neue"/>
                <a:hlinkClick r:id="rId5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brand.18f.gov/icons/</a:t>
            </a:r>
            <a:r>
              <a:rPr lang="en" sz="1800" b="0" i="0" u="none" strike="noStrike" cap="none">
                <a:solidFill>
                  <a:srgbClr val="046B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view and download the full set</a:t>
            </a:r>
            <a:endParaRPr sz="1800" b="0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7" name="Google Shape;237;p81"/>
          <p:cNvSpPr txBox="1"/>
          <p:nvPr/>
        </p:nvSpPr>
        <p:spPr>
          <a:xfrm>
            <a:off x="457198" y="640080"/>
            <a:ext cx="37308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26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Icons for presentations</a:t>
            </a:r>
            <a:endParaRPr sz="2600" b="1" i="0" u="none" strike="noStrike" cap="none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8" name="Google Shape;238;p81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8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_2">
  <p:cSld name="TITLE_AND_TWO_COLUMNS_2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82"/>
          <p:cNvSpPr txBox="1">
            <a:spLocks noGrp="1"/>
          </p:cNvSpPr>
          <p:nvPr>
            <p:ph type="title"/>
          </p:nvPr>
        </p:nvSpPr>
        <p:spPr>
          <a:xfrm>
            <a:off x="457198" y="640080"/>
            <a:ext cx="74706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82"/>
          <p:cNvSpPr txBox="1">
            <a:spLocks noGrp="1"/>
          </p:cNvSpPr>
          <p:nvPr>
            <p:ph type="body" idx="1"/>
          </p:nvPr>
        </p:nvSpPr>
        <p:spPr>
          <a:xfrm>
            <a:off x="457198" y="1709928"/>
            <a:ext cx="3621000" cy="26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3" name="Google Shape;243;p82"/>
          <p:cNvSpPr txBox="1">
            <a:spLocks noGrp="1"/>
          </p:cNvSpPr>
          <p:nvPr>
            <p:ph type="body" idx="2"/>
          </p:nvPr>
        </p:nvSpPr>
        <p:spPr>
          <a:xfrm>
            <a:off x="4389118" y="1709928"/>
            <a:ext cx="3621000" cy="26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4" name="Google Shape;244;p82"/>
          <p:cNvSpPr/>
          <p:nvPr/>
        </p:nvSpPr>
        <p:spPr>
          <a:xfrm>
            <a:off x="457200" y="418200"/>
            <a:ext cx="594300" cy="78000"/>
          </a:xfrm>
          <a:prstGeom prst="rect">
            <a:avLst/>
          </a:prstGeom>
          <a:solidFill>
            <a:srgbClr val="00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8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with subheading - Bright" type="tx">
  <p:cSld name="TITLE_AND_BODY">
    <p:bg>
      <p:bgPr>
        <a:solidFill>
          <a:srgbClr val="00CFFF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6"/>
          <p:cNvSpPr txBox="1">
            <a:spLocks noGrp="1"/>
          </p:cNvSpPr>
          <p:nvPr>
            <p:ph type="ctrTitle"/>
          </p:nvPr>
        </p:nvSpPr>
        <p:spPr>
          <a:xfrm>
            <a:off x="457198" y="1125602"/>
            <a:ext cx="7386600" cy="28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6"/>
          <p:cNvSpPr txBox="1">
            <a:spLocks noGrp="1"/>
          </p:cNvSpPr>
          <p:nvPr>
            <p:ph type="subTitle" idx="1"/>
          </p:nvPr>
        </p:nvSpPr>
        <p:spPr>
          <a:xfrm>
            <a:off x="457198" y="384048"/>
            <a:ext cx="50175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1">
                <a:solidFill>
                  <a:srgbClr val="1C304A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Light">
  <p:cSld name="TITLE_AND_BODY_2_1">
    <p:bg>
      <p:bgPr>
        <a:solidFill>
          <a:srgbClr val="FFFFFF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7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7"/>
          <p:cNvSpPr txBox="1">
            <a:spLocks noGrp="1"/>
          </p:cNvSpPr>
          <p:nvPr>
            <p:ph type="subTitle" idx="1"/>
          </p:nvPr>
        </p:nvSpPr>
        <p:spPr>
          <a:xfrm>
            <a:off x="457198" y="384048"/>
            <a:ext cx="50175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g Point - Light">
  <p:cSld name="TITLE_AND_BODY_2_1_1_1">
    <p:bg>
      <p:bgPr>
        <a:solidFill>
          <a:srgbClr val="FFFFFF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8"/>
          <p:cNvSpPr txBox="1">
            <a:spLocks noGrp="1"/>
          </p:cNvSpPr>
          <p:nvPr>
            <p:ph type="ctrTitle"/>
          </p:nvPr>
        </p:nvSpPr>
        <p:spPr>
          <a:xfrm>
            <a:off x="457198" y="598125"/>
            <a:ext cx="7692900" cy="37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with subtitle - Dark">
  <p:cSld name="TITLE_AND_BODY_2">
    <p:bg>
      <p:bgPr>
        <a:solidFill>
          <a:srgbClr val="1C304A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9"/>
          <p:cNvSpPr txBox="1">
            <a:spLocks noGrp="1"/>
          </p:cNvSpPr>
          <p:nvPr>
            <p:ph type="ctrTitle"/>
          </p:nvPr>
        </p:nvSpPr>
        <p:spPr>
          <a:xfrm>
            <a:off x="457198" y="1124712"/>
            <a:ext cx="73866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FFF"/>
              </a:buClr>
              <a:buSzPts val="6000"/>
              <a:buNone/>
              <a:defRPr sz="6000" b="1">
                <a:solidFill>
                  <a:srgbClr val="00C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ubTitle" idx="1"/>
          </p:nvPr>
        </p:nvSpPr>
        <p:spPr>
          <a:xfrm>
            <a:off x="457198" y="230148"/>
            <a:ext cx="50175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1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b="1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b="1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 b="1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 b="1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 b="1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 b="1"/>
            </a:lvl9pPr>
          </a:lstStyle>
          <a:p>
            <a:endParaRPr/>
          </a:p>
        </p:txBody>
      </p:sp>
      <p:sp>
        <p:nvSpPr>
          <p:cNvPr id="33" name="Google Shape;33;p5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Layout">
  <p:cSld name="Quote Layout">
    <p:bg>
      <p:bgPr>
        <a:solidFill>
          <a:srgbClr val="1C304A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85"/>
          <p:cNvCxnSpPr/>
          <p:nvPr/>
        </p:nvCxnSpPr>
        <p:spPr>
          <a:xfrm>
            <a:off x="442640" y="636182"/>
            <a:ext cx="8219100" cy="7800"/>
          </a:xfrm>
          <a:prstGeom prst="straightConnector1">
            <a:avLst/>
          </a:prstGeom>
          <a:noFill/>
          <a:ln w="19050" cap="flat" cmpd="sng">
            <a:solidFill>
              <a:srgbClr val="00C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85"/>
          <p:cNvSpPr/>
          <p:nvPr/>
        </p:nvSpPr>
        <p:spPr>
          <a:xfrm>
            <a:off x="3991165" y="271407"/>
            <a:ext cx="625800" cy="6258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85"/>
          <p:cNvSpPr txBox="1"/>
          <p:nvPr/>
        </p:nvSpPr>
        <p:spPr>
          <a:xfrm>
            <a:off x="3988968" y="74507"/>
            <a:ext cx="823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en" sz="8400" b="0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  <a:endParaRPr sz="8400" b="0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" name="Google Shape;38;p85"/>
          <p:cNvSpPr/>
          <p:nvPr/>
        </p:nvSpPr>
        <p:spPr>
          <a:xfrm>
            <a:off x="3998125" y="4184600"/>
            <a:ext cx="625800" cy="6258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" name="Google Shape;39;p85"/>
          <p:cNvCxnSpPr/>
          <p:nvPr/>
        </p:nvCxnSpPr>
        <p:spPr>
          <a:xfrm>
            <a:off x="457250" y="4575075"/>
            <a:ext cx="8249400" cy="0"/>
          </a:xfrm>
          <a:prstGeom prst="straightConnector1">
            <a:avLst/>
          </a:prstGeom>
          <a:noFill/>
          <a:ln w="19050" cap="flat" cmpd="sng">
            <a:solidFill>
              <a:srgbClr val="00C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85"/>
          <p:cNvSpPr txBox="1"/>
          <p:nvPr/>
        </p:nvSpPr>
        <p:spPr>
          <a:xfrm>
            <a:off x="3998125" y="4100625"/>
            <a:ext cx="625800" cy="1477500"/>
          </a:xfrm>
          <a:prstGeom prst="rect">
            <a:avLst/>
          </a:prstGeom>
          <a:solidFill>
            <a:srgbClr val="1C304A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en" sz="8400" b="0" i="0" u="none" strike="noStrike" cap="none">
                <a:solidFill>
                  <a:srgbClr val="00C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8400" b="0" i="0" u="none" strike="noStrike" cap="none">
              <a:solidFill>
                <a:srgbClr val="00C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" name="Google Shape;41;p85"/>
          <p:cNvSpPr txBox="1">
            <a:spLocks noGrp="1"/>
          </p:cNvSpPr>
          <p:nvPr>
            <p:ph type="body" idx="1"/>
          </p:nvPr>
        </p:nvSpPr>
        <p:spPr>
          <a:xfrm>
            <a:off x="457200" y="1117838"/>
            <a:ext cx="7158600" cy="25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937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sz="2600">
                <a:solidFill>
                  <a:schemeClr val="accent2"/>
                </a:solidFill>
              </a:defRPr>
            </a:lvl1pPr>
            <a:lvl2pPr marL="914400" lvl="1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sz="2600">
                <a:solidFill>
                  <a:schemeClr val="accent2"/>
                </a:solidFill>
              </a:defRPr>
            </a:lvl2pPr>
            <a:lvl3pPr marL="1371600" lvl="2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■"/>
              <a:defRPr sz="2600">
                <a:solidFill>
                  <a:schemeClr val="accent2"/>
                </a:solidFill>
              </a:defRPr>
            </a:lvl3pPr>
            <a:lvl4pPr marL="1828800" lvl="3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sz="2600">
                <a:solidFill>
                  <a:schemeClr val="accent2"/>
                </a:solidFill>
              </a:defRPr>
            </a:lvl4pPr>
            <a:lvl5pPr marL="2286000" lvl="4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sz="2600">
                <a:solidFill>
                  <a:schemeClr val="accent2"/>
                </a:solidFill>
              </a:defRPr>
            </a:lvl5pPr>
            <a:lvl6pPr marL="2743200" lvl="5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■"/>
              <a:defRPr sz="2600">
                <a:solidFill>
                  <a:schemeClr val="accent2"/>
                </a:solidFill>
              </a:defRPr>
            </a:lvl6pPr>
            <a:lvl7pPr marL="3200400" lvl="6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sz="2600">
                <a:solidFill>
                  <a:schemeClr val="accent2"/>
                </a:solidFill>
              </a:defRPr>
            </a:lvl7pPr>
            <a:lvl8pPr marL="3657600" lvl="7" indent="-3937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sz="2600">
                <a:solidFill>
                  <a:schemeClr val="accent2"/>
                </a:solidFill>
              </a:defRPr>
            </a:lvl8pPr>
            <a:lvl9pPr marL="4114800" lvl="8" indent="-3937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600"/>
              <a:buChar char="■"/>
              <a:defRPr sz="2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Image - Light">
  <p:cSld name="SECTION_TITLE_AND_DESCRIPTION_1_2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1"/>
          <p:cNvSpPr/>
          <p:nvPr/>
        </p:nvSpPr>
        <p:spPr>
          <a:xfrm>
            <a:off x="4572000" y="-11850"/>
            <a:ext cx="4619100" cy="521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61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37308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body" idx="1"/>
          </p:nvPr>
        </p:nvSpPr>
        <p:spPr>
          <a:xfrm>
            <a:off x="457198" y="2020824"/>
            <a:ext cx="3383400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subTitle" idx="2"/>
          </p:nvPr>
        </p:nvSpPr>
        <p:spPr>
          <a:xfrm>
            <a:off x="457198" y="320040"/>
            <a:ext cx="3730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 - Light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body" idx="1"/>
          </p:nvPr>
        </p:nvSpPr>
        <p:spPr>
          <a:xfrm>
            <a:off x="361943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1" name="Google Shape;51;p62"/>
          <p:cNvSpPr/>
          <p:nvPr/>
        </p:nvSpPr>
        <p:spPr>
          <a:xfrm>
            <a:off x="435775" y="4943725"/>
            <a:ext cx="116700" cy="13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62"/>
          <p:cNvSpPr txBox="1">
            <a:spLocks noGrp="1"/>
          </p:cNvSpPr>
          <p:nvPr>
            <p:ph type="body" idx="2"/>
          </p:nvPr>
        </p:nvSpPr>
        <p:spPr>
          <a:xfrm>
            <a:off x="3206255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body" idx="3"/>
          </p:nvPr>
        </p:nvSpPr>
        <p:spPr>
          <a:xfrm>
            <a:off x="5909667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4" name="Google Shape;54;p62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None/>
              <a:defRPr sz="2600" b="1">
                <a:solidFill>
                  <a:srgbClr val="1C304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None/>
              <a:defRPr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62"/>
          <p:cNvSpPr txBox="1">
            <a:spLocks noGrp="1"/>
          </p:cNvSpPr>
          <p:nvPr>
            <p:ph type="subTitle" idx="4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None/>
              <a:defRPr sz="1200" b="1">
                <a:solidFill>
                  <a:srgbClr val="046B99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2"/>
          <p:cNvSpPr/>
          <p:nvPr/>
        </p:nvSpPr>
        <p:spPr>
          <a:xfrm>
            <a:off x="467782" y="1841949"/>
            <a:ext cx="467100" cy="467100"/>
          </a:xfrm>
          <a:prstGeom prst="ellipse">
            <a:avLst/>
          </a:prstGeom>
          <a:solidFill>
            <a:srgbClr val="046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7" name="Google Shape;57;p62"/>
          <p:cNvSpPr txBox="1"/>
          <p:nvPr/>
        </p:nvSpPr>
        <p:spPr>
          <a:xfrm>
            <a:off x="466073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62"/>
          <p:cNvSpPr/>
          <p:nvPr/>
        </p:nvSpPr>
        <p:spPr>
          <a:xfrm>
            <a:off x="3258445" y="1841949"/>
            <a:ext cx="467100" cy="467100"/>
          </a:xfrm>
          <a:prstGeom prst="ellipse">
            <a:avLst/>
          </a:prstGeom>
          <a:solidFill>
            <a:srgbClr val="046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" name="Google Shape;59;p62"/>
          <p:cNvSpPr txBox="1"/>
          <p:nvPr/>
        </p:nvSpPr>
        <p:spPr>
          <a:xfrm>
            <a:off x="3254495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62"/>
          <p:cNvSpPr/>
          <p:nvPr/>
        </p:nvSpPr>
        <p:spPr>
          <a:xfrm>
            <a:off x="5993435" y="1841949"/>
            <a:ext cx="467100" cy="467100"/>
          </a:xfrm>
          <a:prstGeom prst="ellipse">
            <a:avLst/>
          </a:prstGeom>
          <a:solidFill>
            <a:srgbClr val="046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" name="Google Shape;61;p62"/>
          <p:cNvSpPr txBox="1"/>
          <p:nvPr/>
        </p:nvSpPr>
        <p:spPr>
          <a:xfrm>
            <a:off x="5989485" y="1852625"/>
            <a:ext cx="4671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3"/>
          <p:cNvSpPr txBox="1">
            <a:spLocks noGrp="1"/>
          </p:cNvSpPr>
          <p:nvPr>
            <p:ph type="title"/>
          </p:nvPr>
        </p:nvSpPr>
        <p:spPr>
          <a:xfrm>
            <a:off x="457199" y="457200"/>
            <a:ext cx="61002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Font typeface="Helvetica Neue"/>
              <a:buNone/>
              <a:defRPr sz="26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53"/>
          <p:cNvSpPr txBox="1">
            <a:spLocks noGrp="1"/>
          </p:cNvSpPr>
          <p:nvPr>
            <p:ph type="body" idx="1"/>
          </p:nvPr>
        </p:nvSpPr>
        <p:spPr>
          <a:xfrm>
            <a:off x="457198" y="1709928"/>
            <a:ext cx="7802100" cy="30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●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○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■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●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○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■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●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304A"/>
              </a:buClr>
              <a:buSzPts val="1800"/>
              <a:buFont typeface="Helvetica Neue"/>
              <a:buChar char="○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C304A"/>
              </a:buClr>
              <a:buSzPts val="1800"/>
              <a:buFont typeface="Helvetica Neue"/>
              <a:buChar char="■"/>
              <a:defRPr sz="18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5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288">
          <p15:clr>
            <a:srgbClr val="EA4335"/>
          </p15:clr>
        </p15:guide>
        <p15:guide id="4" orient="horz" pos="28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mailto:18F@gsa.gov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ctrTitle"/>
          </p:nvPr>
        </p:nvSpPr>
        <p:spPr>
          <a:xfrm>
            <a:off x="457200" y="384050"/>
            <a:ext cx="6907500" cy="16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 dirty="0"/>
              <a:t>UX Summit 2023</a:t>
            </a:r>
            <a:endParaRPr sz="5000" dirty="0">
              <a:solidFill>
                <a:srgbClr val="00C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 dirty="0">
                <a:solidFill>
                  <a:srgbClr val="FFFFFF"/>
                </a:solidFill>
              </a:rPr>
              <a:t>Designing metaphors, designing collaboration</a:t>
            </a:r>
            <a:endParaRPr sz="5000" dirty="0">
              <a:solidFill>
                <a:srgbClr val="FFFFFF"/>
              </a:solidFill>
            </a:endParaRPr>
          </a:p>
        </p:txBody>
      </p:sp>
      <p:sp>
        <p:nvSpPr>
          <p:cNvPr id="251" name="Google Shape;251;p1"/>
          <p:cNvSpPr txBox="1">
            <a:spLocks noGrp="1"/>
          </p:cNvSpPr>
          <p:nvPr>
            <p:ph type="subTitle" idx="2"/>
          </p:nvPr>
        </p:nvSpPr>
        <p:spPr>
          <a:xfrm>
            <a:off x="834298" y="4407950"/>
            <a:ext cx="7266300" cy="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600"/>
              <a:t>Alex Bielen and Laura Nash</a:t>
            </a:r>
            <a:endParaRPr sz="16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2"/>
          <p:cNvSpPr txBox="1">
            <a:spLocks noGrp="1"/>
          </p:cNvSpPr>
          <p:nvPr>
            <p:ph type="ctrTitle"/>
          </p:nvPr>
        </p:nvSpPr>
        <p:spPr>
          <a:xfrm>
            <a:off x="457197" y="843602"/>
            <a:ext cx="8099587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700"/>
              <a:t>One thing metaphors do is </a:t>
            </a:r>
            <a:r>
              <a:rPr lang="en" sz="2700">
                <a:highlight>
                  <a:schemeClr val="accent3"/>
                </a:highlight>
              </a:rPr>
              <a:t>conceptual translation. </a:t>
            </a:r>
            <a:br>
              <a:rPr lang="en" sz="3200" b="0">
                <a:highlight>
                  <a:schemeClr val="accent3"/>
                </a:highlight>
              </a:rPr>
            </a:br>
            <a:br>
              <a:rPr lang="en" sz="2600" b="0">
                <a:highlight>
                  <a:schemeClr val="accent3"/>
                </a:highlight>
              </a:rPr>
            </a:br>
            <a:r>
              <a:rPr lang="en" sz="2600" b="0"/>
              <a:t>They express hard-to-understand ideas</a:t>
            </a:r>
            <a:br>
              <a:rPr lang="en" sz="2600" b="0"/>
            </a:br>
            <a:r>
              <a:rPr lang="en" sz="2600" b="0"/>
              <a:t>in easy-to-understand ways.</a:t>
            </a:r>
            <a:endParaRPr sz="2600"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A082EC-7E01-7C01-20F6-EB530A2FB3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5"/>
          <p:cNvSpPr txBox="1">
            <a:spLocks noGrp="1"/>
          </p:cNvSpPr>
          <p:nvPr>
            <p:ph type="ctrTitle"/>
          </p:nvPr>
        </p:nvSpPr>
        <p:spPr>
          <a:xfrm>
            <a:off x="457200" y="0"/>
            <a:ext cx="73098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700">
                <a:solidFill>
                  <a:schemeClr val="dk2"/>
                </a:solidFill>
              </a:rPr>
              <a:t>In other words,</a:t>
            </a:r>
            <a:endParaRPr sz="27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700">
                <a:solidFill>
                  <a:schemeClr val="dk2"/>
                </a:solidFill>
              </a:rPr>
              <a:t>metaphor is a </a:t>
            </a:r>
            <a:r>
              <a:rPr lang="en" sz="2700">
                <a:solidFill>
                  <a:schemeClr val="dk2"/>
                </a:solidFill>
                <a:highlight>
                  <a:schemeClr val="accent3"/>
                </a:highlight>
              </a:rPr>
              <a:t>plain language tool.</a:t>
            </a:r>
            <a:endParaRPr sz="27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sz="2700" b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/>
              <a:t>Government and tech are complicated fields — plus, everyone has discipline-specific vocabulary and mental models.</a:t>
            </a:r>
            <a:endParaRPr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02A609-D813-162D-9946-576690D53B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6"/>
          <p:cNvSpPr txBox="1">
            <a:spLocks noGrp="1"/>
          </p:cNvSpPr>
          <p:nvPr>
            <p:ph type="ctrTitle"/>
          </p:nvPr>
        </p:nvSpPr>
        <p:spPr>
          <a:xfrm>
            <a:off x="457200" y="0"/>
            <a:ext cx="7722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700">
                <a:solidFill>
                  <a:schemeClr val="dk2"/>
                </a:solidFill>
              </a:rPr>
              <a:t>In other words,</a:t>
            </a:r>
            <a:endParaRPr sz="27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700">
                <a:solidFill>
                  <a:schemeClr val="dk2"/>
                </a:solidFill>
              </a:rPr>
              <a:t>metaphor is a </a:t>
            </a:r>
            <a:r>
              <a:rPr lang="en" sz="2700">
                <a:solidFill>
                  <a:schemeClr val="dk2"/>
                </a:solidFill>
                <a:highlight>
                  <a:schemeClr val="accent3"/>
                </a:highlight>
              </a:rPr>
              <a:t>plain language tool.</a:t>
            </a:r>
            <a:endParaRPr sz="27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sz="2700" b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>
                <a:solidFill>
                  <a:schemeClr val="dk2"/>
                </a:solidFill>
              </a:rPr>
              <a:t>Metaphors help us share specialized concepts and context with teammates and partners — simply. They move ideas from one brain to another.</a:t>
            </a:r>
            <a:endParaRPr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FCA355-176D-CAF5-DC2A-097E994742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7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4000" b="0" dirty="0"/>
              <a:t>Common metaphors also</a:t>
            </a:r>
            <a:endParaRPr sz="4000" b="0" dirty="0"/>
          </a:p>
          <a:p>
            <a:pPr>
              <a:buSzPts val="2600"/>
            </a:pPr>
            <a:r>
              <a:rPr lang="en" sz="4000" dirty="0">
                <a:highlight>
                  <a:schemeClr val="accent3"/>
                </a:highlight>
              </a:rPr>
              <a:t>reflect a particular culture’s values and preoccupations.</a:t>
            </a:r>
            <a:r>
              <a:rPr lang="en" sz="4000" dirty="0"/>
              <a:t>  </a:t>
            </a:r>
            <a:endParaRPr sz="40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B0DD3C-3FD6-F370-3CBF-852E769C01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8"/>
          <p:cNvSpPr txBox="1">
            <a:spLocks noGrp="1"/>
          </p:cNvSpPr>
          <p:nvPr>
            <p:ph type="ctrTitle"/>
          </p:nvPr>
        </p:nvSpPr>
        <p:spPr>
          <a:xfrm>
            <a:off x="457200" y="1420051"/>
            <a:ext cx="7470600" cy="23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/>
              <a:t>The metaphors we’ve discussed so far </a:t>
            </a:r>
            <a:endParaRPr b="0"/>
          </a:p>
          <a:p>
            <a:pPr marL="0" lvl="0" indent="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</a:pPr>
            <a:r>
              <a:rPr lang="en" b="0" i="1">
                <a:solidFill>
                  <a:schemeClr val="accent1"/>
                </a:solidFill>
              </a:rPr>
              <a:t>humans are batteries</a:t>
            </a:r>
            <a:endParaRPr b="0">
              <a:solidFill>
                <a:schemeClr val="accen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 i="1">
                <a:solidFill>
                  <a:schemeClr val="accent1"/>
                </a:solidFill>
              </a:rPr>
              <a:t>time is money</a:t>
            </a:r>
            <a:endParaRPr b="0">
              <a:solidFill>
                <a:schemeClr val="accen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 i="1">
                <a:solidFill>
                  <a:schemeClr val="accent1"/>
                </a:solidFill>
              </a:rPr>
              <a:t>argument is war</a:t>
            </a:r>
            <a:r>
              <a:rPr lang="en" b="0"/>
              <a:t> 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</a:pPr>
            <a:r>
              <a:rPr lang="en" b="0"/>
              <a:t>are </a:t>
            </a:r>
            <a:r>
              <a:rPr lang="en">
                <a:solidFill>
                  <a:schemeClr val="dk2"/>
                </a:solidFill>
              </a:rPr>
              <a:t>not universal</a:t>
            </a:r>
            <a:r>
              <a:rPr lang="en" b="0"/>
              <a:t> across cultures and languages.</a:t>
            </a:r>
            <a:endParaRPr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E38B1A-3F27-439D-12AE-3EEA6698EF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9"/>
          <p:cNvSpPr txBox="1">
            <a:spLocks noGrp="1"/>
          </p:cNvSpPr>
          <p:nvPr>
            <p:ph type="ctrTitle"/>
          </p:nvPr>
        </p:nvSpPr>
        <p:spPr>
          <a:xfrm>
            <a:off x="457200" y="0"/>
            <a:ext cx="7470600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/>
              <a:t>If we listen for common metaphors at work, we will hear unspoken values reflected back. These won’t always match our ideals.</a:t>
            </a:r>
            <a:endParaRPr b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chemeClr val="dk2"/>
                </a:solidFill>
              </a:rPr>
              <a:t>We can design metaphors that work better </a:t>
            </a:r>
            <a:r>
              <a:rPr lang="en" b="0"/>
              <a:t>— </a:t>
            </a:r>
            <a:endParaRPr b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b="0"/>
              <a:t>for our team, and for the values we want to embody. And that matters because…</a:t>
            </a:r>
            <a:endParaRPr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4622E3-3010-7CD9-36CB-D3BFBC23A7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0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4000" b="0">
                <a:highlight>
                  <a:schemeClr val="lt1"/>
                </a:highlight>
              </a:rPr>
              <a:t>Metaphors can </a:t>
            </a:r>
            <a:r>
              <a:rPr lang="en" sz="4000">
                <a:highlight>
                  <a:schemeClr val="accent3"/>
                </a:highlight>
              </a:rPr>
              <a:t>structure the actions we take and influence our reasoning.</a:t>
            </a:r>
            <a:endParaRPr sz="4000">
              <a:highlight>
                <a:schemeClr val="accent3"/>
              </a:highlight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461D24-3451-190C-7458-56510F26C4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1"/>
          <p:cNvSpPr txBox="1">
            <a:spLocks noGrp="1"/>
          </p:cNvSpPr>
          <p:nvPr>
            <p:ph type="ctrTitle"/>
          </p:nvPr>
        </p:nvSpPr>
        <p:spPr>
          <a:xfrm>
            <a:off x="457200" y="1420051"/>
            <a:ext cx="7470600" cy="23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>
                <a:highlight>
                  <a:schemeClr val="lt1"/>
                </a:highlight>
              </a:rPr>
              <a:t>If we use racist, sexist, ableist, or otherwise exclusionary metaphors, they can structure our solutions in exclusionary ways.</a:t>
            </a:r>
            <a:endParaRPr b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>
                <a:highlight>
                  <a:schemeClr val="lt1"/>
                </a:highlight>
              </a:rPr>
              <a:t>But even “neutral” metaphors aren’t neutral…</a:t>
            </a:r>
            <a:endParaRPr b="0">
              <a:highlight>
                <a:schemeClr val="lt1"/>
              </a:highlight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5482AB-F82A-165D-C735-33AB7EE97A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A3B3A4F-5D21-4C02-00DB-7000C4938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6" y="-725582"/>
            <a:ext cx="7470600" cy="493800"/>
          </a:xfrm>
        </p:spPr>
        <p:txBody>
          <a:bodyPr/>
          <a:lstStyle/>
          <a:p>
            <a:r>
              <a:rPr lang="en-US" dirty="0"/>
              <a:t>Crime as beast versus crime as virus</a:t>
            </a:r>
          </a:p>
        </p:txBody>
      </p:sp>
      <p:pic>
        <p:nvPicPr>
          <p:cNvPr id="353" name="Google Shape;353;p22" descr="Close-up of a roaring tiger against a black background"/>
          <p:cNvPicPr preferRelativeResize="0"/>
          <p:nvPr/>
        </p:nvPicPr>
        <p:blipFill rotWithShape="1">
          <a:blip r:embed="rId3"/>
          <a:srcRect l="20226" r="20226"/>
          <a:stretch/>
        </p:blipFill>
        <p:spPr>
          <a:xfrm>
            <a:off x="0" y="0"/>
            <a:ext cx="4572002" cy="5143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pic>
      <p:pic>
        <p:nvPicPr>
          <p:cNvPr id="352" name="Google Shape;352;p22" descr="Scientific rendering of a virus cell"/>
          <p:cNvPicPr preferRelativeResize="0"/>
          <p:nvPr/>
        </p:nvPicPr>
        <p:blipFill rotWithShape="1">
          <a:blip r:embed="rId4">
            <a:alphaModFix/>
          </a:blip>
          <a:srcRect l="11690" r="11689"/>
          <a:stretch/>
        </p:blipFill>
        <p:spPr>
          <a:xfrm>
            <a:off x="4572000" y="0"/>
            <a:ext cx="4572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455A18-3BE8-290B-B37B-E77D812FE4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dirty="0" smtClean="0">
                <a:solidFill>
                  <a:schemeClr val="bg1"/>
                </a:solidFill>
              </a:rPr>
              <a:t>18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3"/>
          <p:cNvSpPr txBox="1">
            <a:spLocks noGrp="1"/>
          </p:cNvSpPr>
          <p:nvPr>
            <p:ph type="ctrTitle"/>
          </p:nvPr>
        </p:nvSpPr>
        <p:spPr>
          <a:xfrm>
            <a:off x="457200" y="745025"/>
            <a:ext cx="7470600" cy="38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700">
                <a:solidFill>
                  <a:schemeClr val="dk1"/>
                </a:solidFill>
              </a:rPr>
              <a:t>Metaphors </a:t>
            </a:r>
            <a:r>
              <a:rPr lang="en" sz="2700">
                <a:solidFill>
                  <a:schemeClr val="dk2"/>
                </a:solidFill>
                <a:highlight>
                  <a:schemeClr val="accent3"/>
                </a:highlight>
              </a:rPr>
              <a:t>shape our thinking</a:t>
            </a:r>
            <a:r>
              <a:rPr lang="en" sz="2700">
                <a:solidFill>
                  <a:schemeClr val="dk2"/>
                </a:solidFill>
              </a:rPr>
              <a:t>.</a:t>
            </a:r>
            <a:endParaRPr sz="27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endParaRPr sz="27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700" b="0"/>
              <a:t>So what happens when we use different metaphors for an organization?</a:t>
            </a:r>
            <a:endParaRPr sz="2700"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00EC7A-1C67-859C-C2BB-E0F3219211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"/>
          <p:cNvSpPr txBox="1">
            <a:spLocks noGrp="1"/>
          </p:cNvSpPr>
          <p:nvPr>
            <p:ph type="ctrTitle"/>
          </p:nvPr>
        </p:nvSpPr>
        <p:spPr>
          <a:xfrm>
            <a:off x="457200" y="1125600"/>
            <a:ext cx="7910100" cy="28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rgbClr val="FFFFFF"/>
                </a:solidFill>
              </a:rPr>
              <a:t>1/ </a:t>
            </a:r>
            <a:r>
              <a:rPr lang="en"/>
              <a:t>Metaphors matter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F923BB-C800-4BC1-2997-5AFD473761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Title"/>
          <p:cNvSpPr txBox="1">
            <a:spLocks noGrp="1"/>
          </p:cNvSpPr>
          <p:nvPr>
            <p:ph type="ctrTitle"/>
          </p:nvPr>
        </p:nvSpPr>
        <p:spPr>
          <a:xfrm>
            <a:off x="457198" y="560200"/>
            <a:ext cx="37308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3000" dirty="0">
                <a:solidFill>
                  <a:schemeClr val="accent1"/>
                </a:solidFill>
              </a:rPr>
              <a:t>Organization as a</a:t>
            </a:r>
            <a:endParaRPr sz="30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3000" dirty="0">
                <a:solidFill>
                  <a:schemeClr val="accent1"/>
                </a:solidFill>
              </a:rPr>
              <a:t>machine</a:t>
            </a:r>
            <a:endParaRPr sz="3000" dirty="0">
              <a:solidFill>
                <a:schemeClr val="accent1"/>
              </a:solidFill>
            </a:endParaRPr>
          </a:p>
        </p:txBody>
      </p:sp>
      <p:sp>
        <p:nvSpPr>
          <p:cNvPr id="366" name="Values control and logic"/>
          <p:cNvSpPr txBox="1">
            <a:spLocks noGrp="1"/>
          </p:cNvSpPr>
          <p:nvPr>
            <p:ph type="body" idx="1"/>
          </p:nvPr>
        </p:nvSpPr>
        <p:spPr>
          <a:xfrm>
            <a:off x="457198" y="1940944"/>
            <a:ext cx="3519379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1"/>
              <a:t>Values control, logic, and the ability to “replace parts.”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b="1"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1800"/>
              <a:buFont typeface="Arial"/>
              <a:buChar char="•"/>
            </a:pPr>
            <a:r>
              <a:rPr lang="en" b="1"/>
              <a:t>Works </a:t>
            </a:r>
            <a:r>
              <a:rPr lang="en"/>
              <a:t>in a stable environment, with repeatable outcomes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46B99"/>
              </a:buClr>
              <a:buSzPts val="1800"/>
              <a:buFont typeface="Arial"/>
              <a:buChar char="•"/>
            </a:pPr>
            <a:r>
              <a:rPr lang="en" b="1"/>
              <a:t>Fails </a:t>
            </a:r>
            <a:r>
              <a:rPr lang="en"/>
              <a:t>when the environment changes, or employees want more agency</a:t>
            </a:r>
            <a:endParaRPr b="1"/>
          </a:p>
        </p:txBody>
      </p:sp>
      <p:pic>
        <p:nvPicPr>
          <p:cNvPr id="365" name="Machine" descr="Workers operate drill press machines at an an airplane factory"/>
          <p:cNvPicPr preferRelativeResize="0"/>
          <p:nvPr/>
        </p:nvPicPr>
        <p:blipFill rotWithShape="1">
          <a:blip r:embed="rId3">
            <a:alphaModFix/>
          </a:blip>
          <a:srcRect l="14506" r="14506"/>
          <a:stretch/>
        </p:blipFill>
        <p:spPr>
          <a:xfrm>
            <a:off x="4572000" y="-20524"/>
            <a:ext cx="4645573" cy="52341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4AF9B4-1632-3E8E-A842-05E8F9C120E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20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Title"/>
          <p:cNvSpPr txBox="1">
            <a:spLocks noGrp="1"/>
          </p:cNvSpPr>
          <p:nvPr>
            <p:ph type="ctrTitle" idx="4294967295"/>
          </p:nvPr>
        </p:nvSpPr>
        <p:spPr>
          <a:xfrm>
            <a:off x="457198" y="560200"/>
            <a:ext cx="37308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Font typeface="Helvetica Neue"/>
              <a:buNone/>
            </a:pPr>
            <a:r>
              <a:rPr lang="en" sz="3000" b="1" i="0" u="none" strike="noStrike" cap="none" dirty="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Organization as an organism</a:t>
            </a:r>
            <a:endParaRPr sz="3000" b="1" i="0" u="none" strike="noStrike" cap="none" dirty="0">
              <a:solidFill>
                <a:schemeClr val="accen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5" name="Values"/>
          <p:cNvSpPr txBox="1">
            <a:spLocks noGrp="1"/>
          </p:cNvSpPr>
          <p:nvPr>
            <p:ph type="body" idx="1"/>
          </p:nvPr>
        </p:nvSpPr>
        <p:spPr>
          <a:xfrm>
            <a:off x="457197" y="1940944"/>
            <a:ext cx="3730799" cy="2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Values fitting into the larger environment surrounding the organization.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dirty="0"/>
              <a:t>Works </a:t>
            </a:r>
            <a:r>
              <a:rPr lang="en" b="0" dirty="0"/>
              <a:t>when outside change affects the organization’s survival</a:t>
            </a:r>
            <a:endParaRPr b="0" dirty="0"/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dirty="0"/>
              <a:t>Fails </a:t>
            </a:r>
            <a:r>
              <a:rPr lang="en" b="0" dirty="0"/>
              <a:t>when change is continuous and there’s too much uncertainty</a:t>
            </a:r>
            <a:endParaRPr b="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b="1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b="1" dirty="0"/>
          </a:p>
        </p:txBody>
      </p:sp>
      <p:pic>
        <p:nvPicPr>
          <p:cNvPr id="374" name="Image" descr="Hummingbird sipping from a bright purple flower"/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20378" r="20378"/>
          <a:stretch/>
        </p:blipFill>
        <p:spPr>
          <a:xfrm>
            <a:off x="457200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Decorative shap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BECAC0-74C3-6951-7C9F-2A24B24268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21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6"/>
          <p:cNvSpPr txBox="1">
            <a:spLocks noGrp="1"/>
          </p:cNvSpPr>
          <p:nvPr>
            <p:ph type="ctrTitle"/>
          </p:nvPr>
        </p:nvSpPr>
        <p:spPr>
          <a:xfrm>
            <a:off x="457200" y="1420051"/>
            <a:ext cx="7470600" cy="23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b="0"/>
              <a:t>These are not necessarily exclusive!</a:t>
            </a:r>
            <a:br>
              <a:rPr lang="en" b="0"/>
            </a:br>
            <a:br>
              <a:rPr lang="en" b="0"/>
            </a:br>
            <a:r>
              <a:rPr lang="en" b="0"/>
              <a:t>You can try many different metaphorical lenses at once. (more on that soon!)</a:t>
            </a:r>
            <a:endParaRPr b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02A20-D3EA-656C-E7E2-9A9BEAB844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What does metaphor do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6B99"/>
              </a:buClr>
              <a:buSzPts val="2600"/>
              <a:buFont typeface="Helvetica Neue"/>
              <a:buNone/>
            </a:pPr>
            <a:r>
              <a:rPr lang="en" sz="4000" dirty="0"/>
              <a:t>What does metaphor do?</a:t>
            </a:r>
            <a:endParaRPr dirty="0"/>
          </a:p>
        </p:txBody>
      </p:sp>
      <p:sp>
        <p:nvSpPr>
          <p:cNvPr id="392" name="Metaphors matter"/>
          <p:cNvSpPr txBox="1">
            <a:spLocks noGrp="1"/>
          </p:cNvSpPr>
          <p:nvPr>
            <p:ph type="subTitle" idx="4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dirty="0"/>
              <a:t>METAPHORS MATTER</a:t>
            </a:r>
            <a:endParaRPr dirty="0"/>
          </a:p>
        </p:txBody>
      </p:sp>
      <p:sp>
        <p:nvSpPr>
          <p:cNvPr id="390" name="1) Translates concepts"/>
          <p:cNvSpPr txBox="1">
            <a:spLocks noGrp="1"/>
          </p:cNvSpPr>
          <p:nvPr>
            <p:ph type="body" idx="1"/>
          </p:nvPr>
        </p:nvSpPr>
        <p:spPr>
          <a:xfrm>
            <a:off x="361942" y="2471784"/>
            <a:ext cx="2593909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Translates concepts</a:t>
            </a:r>
            <a:endParaRPr sz="2100" b="1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As a plain language tool, metaphors translate hard to describe concepts into more easily understood ones.</a:t>
            </a:r>
            <a:endParaRPr sz="1600" dirty="0"/>
          </a:p>
        </p:txBody>
      </p:sp>
      <p:sp>
        <p:nvSpPr>
          <p:cNvPr id="389" name="2) Reflects a culture's values"/>
          <p:cNvSpPr txBox="1">
            <a:spLocks noGrp="1"/>
          </p:cNvSpPr>
          <p:nvPr>
            <p:ph type="body" idx="2"/>
          </p:nvPr>
        </p:nvSpPr>
        <p:spPr>
          <a:xfrm>
            <a:off x="3206250" y="2471771"/>
            <a:ext cx="22581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>
                <a:solidFill>
                  <a:schemeClr val="accent1"/>
                </a:solidFill>
              </a:rPr>
              <a:t>Reflects a culture’s values</a:t>
            </a:r>
            <a:endParaRPr sz="21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600">
                <a:solidFill>
                  <a:schemeClr val="dk1"/>
                </a:solidFill>
              </a:rPr>
              <a:t>By examining metaphors common to a culture we can see and design for the values of that culture</a:t>
            </a:r>
            <a:r>
              <a:rPr lang="en"/>
              <a:t>.</a:t>
            </a:r>
            <a:endParaRPr/>
          </a:p>
        </p:txBody>
      </p:sp>
      <p:sp>
        <p:nvSpPr>
          <p:cNvPr id="388" name="3) Influences our reasoning"/>
          <p:cNvSpPr txBox="1">
            <a:spLocks noGrp="1"/>
          </p:cNvSpPr>
          <p:nvPr>
            <p:ph type="body" idx="3"/>
          </p:nvPr>
        </p:nvSpPr>
        <p:spPr>
          <a:xfrm>
            <a:off x="5909666" y="2471784"/>
            <a:ext cx="2532585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Influences our reasoning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In some cases, metaphor can influence the solutions we favor. We need to be conscious of their power. </a:t>
            </a:r>
            <a:endParaRPr sz="1600" dirty="0">
              <a:solidFill>
                <a:schemeClr val="dk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46DF93-AA02-7BF8-157D-F1D93080B1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8"/>
          <p:cNvSpPr txBox="1">
            <a:spLocks noGrp="1"/>
          </p:cNvSpPr>
          <p:nvPr>
            <p:ph type="ctrTitle"/>
          </p:nvPr>
        </p:nvSpPr>
        <p:spPr>
          <a:xfrm>
            <a:off x="457200" y="1125600"/>
            <a:ext cx="6166800" cy="28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dirty="0">
                <a:solidFill>
                  <a:srgbClr val="FFFFFF"/>
                </a:solidFill>
              </a:rPr>
              <a:t>2/ </a:t>
            </a:r>
            <a:r>
              <a:rPr lang="en" dirty="0">
                <a:solidFill>
                  <a:srgbClr val="1C304A"/>
                </a:solidFill>
              </a:rPr>
              <a:t>Interrogate</a:t>
            </a:r>
            <a:r>
              <a:rPr lang="en" dirty="0"/>
              <a:t> your metaphors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ABD27F-596C-5114-9A3E-BF74FB9963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2269BF1-ADC3-65A4-F8F0-FDC4ADF27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323" y="-784959"/>
            <a:ext cx="7470600" cy="493800"/>
          </a:xfrm>
        </p:spPr>
        <p:txBody>
          <a:bodyPr/>
          <a:lstStyle/>
          <a:p>
            <a:r>
              <a:rPr lang="en-US" dirty="0"/>
              <a:t>Comparing two metaphors for crime</a:t>
            </a:r>
          </a:p>
        </p:txBody>
      </p:sp>
      <p:pic>
        <p:nvPicPr>
          <p:cNvPr id="405" name="Tiger" descr="Close-up of a roaring tiger against a black background" title="Beast"/>
          <p:cNvPicPr preferRelativeResize="0"/>
          <p:nvPr/>
        </p:nvPicPr>
        <p:blipFill rotWithShape="1">
          <a:blip r:embed="rId3"/>
          <a:srcRect l="20226" r="20226"/>
          <a:stretch/>
        </p:blipFill>
        <p:spPr>
          <a:xfrm>
            <a:off x="0" y="0"/>
            <a:ext cx="4572002" cy="5143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pic>
      <p:pic>
        <p:nvPicPr>
          <p:cNvPr id="404" name="Virus" descr="Scientific rendering of a virus cell"/>
          <p:cNvPicPr preferRelativeResize="0"/>
          <p:nvPr/>
        </p:nvPicPr>
        <p:blipFill rotWithShape="1">
          <a:blip r:embed="rId4">
            <a:alphaModFix/>
          </a:blip>
          <a:srcRect l="11690" r="11689"/>
          <a:stretch/>
        </p:blipFill>
        <p:spPr>
          <a:xfrm>
            <a:off x="4572000" y="0"/>
            <a:ext cx="4572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3D3938-13CB-30DD-17D3-5C47AB1DED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25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84B55-0788-A5C7-5922-6F07516CF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173" y="-648074"/>
            <a:ext cx="7470600" cy="493800"/>
          </a:xfrm>
        </p:spPr>
        <p:txBody>
          <a:bodyPr/>
          <a:lstStyle/>
          <a:p>
            <a:r>
              <a:rPr lang="en-US" dirty="0"/>
              <a:t>Metaphor exploration table</a:t>
            </a:r>
          </a:p>
        </p:txBody>
      </p:sp>
      <p:graphicFrame>
        <p:nvGraphicFramePr>
          <p:cNvPr id="412" name="Table"/>
          <p:cNvGraphicFramePr/>
          <p:nvPr>
            <p:extLst>
              <p:ext uri="{D42A27DB-BD31-4B8C-83A1-F6EECF244321}">
                <p14:modId xmlns:p14="http://schemas.microsoft.com/office/powerpoint/2010/main" val="4224844170"/>
              </p:ext>
            </p:extLst>
          </p:nvPr>
        </p:nvGraphicFramePr>
        <p:xfrm>
          <a:off x="485173" y="868402"/>
          <a:ext cx="8173650" cy="3612415"/>
        </p:xfrm>
        <a:graphic>
          <a:graphicData uri="http://schemas.openxmlformats.org/drawingml/2006/table">
            <a:tbl>
              <a:tblPr firstRow="1">
                <a:noFill/>
                <a:tableStyleId>{6CF9AA13-0516-4468-B95A-467BD3AD5AE9}</a:tableStyleId>
              </a:tblPr>
              <a:tblGrid>
                <a:gridCol w="1752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65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93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4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Metaphor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Associations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Discourages…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crime as stalking beast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hunting down a single enemy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menace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capturing/“caging” criminals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harsher laws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systemic approach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crime as 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virus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rapid spread, treatable cause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cures, innoculations,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prevention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seeking causes, scientific approach to problem solving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social reforms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blame/punishment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individual responses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11" name="Decorative object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Page Number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60FAE37-0C81-AF01-29F0-4EA0DFFF4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951" y="-1010590"/>
            <a:ext cx="7470600" cy="493800"/>
          </a:xfrm>
        </p:spPr>
        <p:txBody>
          <a:bodyPr/>
          <a:lstStyle/>
          <a:p>
            <a:r>
              <a:rPr lang="en-US" dirty="0"/>
              <a:t>Organization as machine versus organization as metaphor</a:t>
            </a:r>
          </a:p>
        </p:txBody>
      </p:sp>
      <p:pic>
        <p:nvPicPr>
          <p:cNvPr id="419" name="Machine" descr="Workers in the 1940s work at at large machine assembly line"/>
          <p:cNvPicPr preferRelativeResize="0"/>
          <p:nvPr/>
        </p:nvPicPr>
        <p:blipFill rotWithShape="1">
          <a:blip r:embed="rId3">
            <a:alphaModFix/>
          </a:blip>
          <a:srcRect l="14506" r="14506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Organism" descr="Hummingbird sipping from a bright purple flower"/>
          <p:cNvPicPr preferRelativeResize="0"/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20378" r="20378"/>
          <a:stretch/>
        </p:blipFill>
        <p:spPr>
          <a:xfrm>
            <a:off x="457200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D4015D-CF39-1959-FDDB-C61E56BEEF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27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17BB14-852D-A84C-E7AE-9E5DB684F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173" y="-915587"/>
            <a:ext cx="7470600" cy="493800"/>
          </a:xfrm>
        </p:spPr>
        <p:txBody>
          <a:bodyPr/>
          <a:lstStyle/>
          <a:p>
            <a:r>
              <a:rPr lang="en-US" dirty="0"/>
              <a:t>Metaphor table: Organization as machine or organism</a:t>
            </a:r>
          </a:p>
        </p:txBody>
      </p:sp>
      <p:graphicFrame>
        <p:nvGraphicFramePr>
          <p:cNvPr id="426" name="Table"/>
          <p:cNvGraphicFramePr/>
          <p:nvPr>
            <p:extLst>
              <p:ext uri="{D42A27DB-BD31-4B8C-83A1-F6EECF244321}">
                <p14:modId xmlns:p14="http://schemas.microsoft.com/office/powerpoint/2010/main" val="4218270680"/>
              </p:ext>
            </p:extLst>
          </p:nvPr>
        </p:nvGraphicFramePr>
        <p:xfrm>
          <a:off x="485173" y="769577"/>
          <a:ext cx="8173650" cy="3581490"/>
        </p:xfrm>
        <a:graphic>
          <a:graphicData uri="http://schemas.openxmlformats.org/drawingml/2006/table">
            <a:tbl>
              <a:tblPr firstRow="1">
                <a:noFill/>
                <a:tableStyleId>{6CF9AA13-0516-4468-B95A-467BD3AD5AE9}</a:tableStyleId>
              </a:tblPr>
              <a:tblGrid>
                <a:gridCol w="1752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9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4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Metaphor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Associations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Discourages…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1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organization as machine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order, control,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logic, reason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system thinking,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self-sufficiency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people as parts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responding to outside forces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individuality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organization as organism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part of an environment, survival, evolution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system thinking 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responding to outside forces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reactiveness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focus on internal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reliable, repeatable outcomes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25" name="Decorative object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5ECD32-8E90-9144-554A-FF5B409DEA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Use one or many metaphors"/>
          <p:cNvSpPr txBox="1">
            <a:spLocks noGrp="1"/>
          </p:cNvSpPr>
          <p:nvPr>
            <p:ph type="ctrTitle"/>
          </p:nvPr>
        </p:nvSpPr>
        <p:spPr>
          <a:xfrm>
            <a:off x="445168" y="1024123"/>
            <a:ext cx="3730800" cy="3110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dirty="0">
                <a:solidFill>
                  <a:schemeClr val="lt1"/>
                </a:solidFill>
              </a:rPr>
              <a:t>Use one, or many metaphors</a:t>
            </a:r>
            <a:r>
              <a:rPr lang="en" dirty="0"/>
              <a:t> — but consider their potential impacts.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dirty="0">
                <a:solidFill>
                  <a:schemeClr val="lt1"/>
                </a:solidFill>
              </a:rPr>
              <a:t>Each one is a new lens</a:t>
            </a:r>
            <a:r>
              <a:rPr lang="en" dirty="0">
                <a:solidFill>
                  <a:schemeClr val="bg1"/>
                </a:solidFill>
              </a:rPr>
              <a:t>,</a:t>
            </a:r>
            <a:r>
              <a:rPr lang="en" dirty="0"/>
              <a:t> a different way to think about a problem.</a:t>
            </a:r>
            <a:endParaRPr dirty="0"/>
          </a:p>
        </p:txBody>
      </p:sp>
      <p:pic>
        <p:nvPicPr>
          <p:cNvPr id="434" name="Lens" descr="Light reflection in a lens"/>
          <p:cNvPicPr preferRelativeResize="0"/>
          <p:nvPr/>
        </p:nvPicPr>
        <p:blipFill rotWithShape="1">
          <a:blip r:embed="rId3"/>
          <a:srcRect l="20348" r="20348"/>
          <a:stretch/>
        </p:blipFill>
        <p:spPr>
          <a:xfrm>
            <a:off x="4572000" y="-78825"/>
            <a:ext cx="4726777" cy="53161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539612-EA4A-6621-CF29-6FF5340184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"/>
          <p:cNvSpPr txBox="1">
            <a:spLocks noGrp="1"/>
          </p:cNvSpPr>
          <p:nvPr>
            <p:ph type="ctrTitle"/>
          </p:nvPr>
        </p:nvSpPr>
        <p:spPr>
          <a:xfrm>
            <a:off x="457200" y="843600"/>
            <a:ext cx="78729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Humans are batteries.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31F30D-7759-A6F1-2050-FD74C701B4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A new metaphorical lens"/>
          <p:cNvSpPr txBox="1">
            <a:spLocks noGrp="1"/>
          </p:cNvSpPr>
          <p:nvPr>
            <p:ph type="ctrTitle"/>
          </p:nvPr>
        </p:nvSpPr>
        <p:spPr>
          <a:xfrm>
            <a:off x="372979" y="733926"/>
            <a:ext cx="3927000" cy="388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500" dirty="0">
                <a:solidFill>
                  <a:schemeClr val="lt1"/>
                </a:solidFill>
              </a:rPr>
              <a:t>A new metaphorical lens can:</a:t>
            </a:r>
            <a:endParaRPr sz="25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sz="2500" dirty="0">
              <a:solidFill>
                <a:schemeClr val="lt1"/>
              </a:solidFill>
            </a:endParaRPr>
          </a:p>
          <a:p>
            <a:pPr marL="45720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Char char="●"/>
            </a:pPr>
            <a:r>
              <a:rPr lang="en" sz="2500" dirty="0">
                <a:solidFill>
                  <a:schemeClr val="lt1"/>
                </a:solidFill>
              </a:rPr>
              <a:t>Reframe</a:t>
            </a:r>
            <a:r>
              <a:rPr lang="en" sz="2500" dirty="0">
                <a:solidFill>
                  <a:schemeClr val="accent2"/>
                </a:solidFill>
              </a:rPr>
              <a:t> the situation</a:t>
            </a:r>
            <a:endParaRPr sz="2500" dirty="0">
              <a:solidFill>
                <a:schemeClr val="accent2"/>
              </a:solidFill>
            </a:endParaRPr>
          </a:p>
          <a:p>
            <a:pPr marL="457200" lvl="0" indent="-387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500"/>
              <a:buChar char="●"/>
            </a:pPr>
            <a:r>
              <a:rPr lang="en" sz="2500" dirty="0">
                <a:solidFill>
                  <a:schemeClr val="lt1"/>
                </a:solidFill>
              </a:rPr>
              <a:t>Unstick</a:t>
            </a:r>
            <a:r>
              <a:rPr lang="en" sz="2500" dirty="0">
                <a:solidFill>
                  <a:schemeClr val="accent2"/>
                </a:solidFill>
              </a:rPr>
              <a:t> yourself</a:t>
            </a:r>
            <a:endParaRPr sz="2500" dirty="0">
              <a:solidFill>
                <a:schemeClr val="accent2"/>
              </a:solidFill>
            </a:endParaRPr>
          </a:p>
          <a:p>
            <a:pPr marL="457200" lvl="0" indent="-387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500"/>
              <a:buChar char="●"/>
            </a:pPr>
            <a:r>
              <a:rPr lang="en" sz="2500" dirty="0">
                <a:solidFill>
                  <a:schemeClr val="lt1"/>
                </a:solidFill>
              </a:rPr>
              <a:t>Question</a:t>
            </a:r>
            <a:r>
              <a:rPr lang="en" sz="2500" dirty="0">
                <a:solidFill>
                  <a:schemeClr val="accent2"/>
                </a:solidFill>
              </a:rPr>
              <a:t> your biases</a:t>
            </a:r>
            <a:endParaRPr sz="2500" dirty="0">
              <a:solidFill>
                <a:schemeClr val="accent2"/>
              </a:solidFill>
            </a:endParaRPr>
          </a:p>
          <a:p>
            <a:pPr marL="457200" lvl="0" indent="-38735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accent2"/>
              </a:buClr>
              <a:buSzPts val="2500"/>
              <a:buChar char="●"/>
            </a:pPr>
            <a:r>
              <a:rPr lang="en" sz="2500" dirty="0">
                <a:solidFill>
                  <a:schemeClr val="lt1"/>
                </a:solidFill>
              </a:rPr>
              <a:t>Open up </a:t>
            </a:r>
            <a:r>
              <a:rPr lang="en" sz="2500" dirty="0">
                <a:solidFill>
                  <a:schemeClr val="accent2"/>
                </a:solidFill>
              </a:rPr>
              <a:t>a technical subject to others</a:t>
            </a:r>
            <a:endParaRPr sz="2500" dirty="0">
              <a:solidFill>
                <a:schemeClr val="lt1"/>
              </a:solidFill>
            </a:endParaRPr>
          </a:p>
        </p:txBody>
      </p:sp>
      <p:pic>
        <p:nvPicPr>
          <p:cNvPr id="441" name="Lens" descr="Light reflection in a lens"/>
          <p:cNvPicPr preferRelativeResize="0"/>
          <p:nvPr/>
        </p:nvPicPr>
        <p:blipFill rotWithShape="1">
          <a:blip r:embed="rId3"/>
          <a:srcRect l="20348" r="20348"/>
          <a:stretch/>
        </p:blipFill>
        <p:spPr>
          <a:xfrm>
            <a:off x="4572000" y="-78825"/>
            <a:ext cx="4726777" cy="53161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3393B5-5CE9-A489-1943-BEE3920976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7"/>
          <p:cNvSpPr txBox="1">
            <a:spLocks noGrp="1"/>
          </p:cNvSpPr>
          <p:nvPr>
            <p:ph type="ctrTitle"/>
          </p:nvPr>
        </p:nvSpPr>
        <p:spPr>
          <a:xfrm>
            <a:off x="457200" y="1124700"/>
            <a:ext cx="82296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rgbClr val="FFFFFF"/>
                </a:solidFill>
              </a:rPr>
              <a:t>Case study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chemeClr val="accent2"/>
                </a:solidFill>
              </a:rPr>
              <a:t>Sprints are exhausting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D97B52-D941-B9FC-C5E0-153170AC7D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31</a:t>
            </a:fld>
            <a:endParaRPr lang="e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Background image" descr="Runners with prosthetic devices compete at a track and field event"/>
          <p:cNvPicPr preferRelativeResize="0"/>
          <p:nvPr/>
        </p:nvPicPr>
        <p:blipFill>
          <a:blip r:embed="rId3"/>
          <a:srcRect l="12589" r="12589"/>
          <a:stretch/>
        </p:blipFill>
        <p:spPr>
          <a:xfrm>
            <a:off x="-1446" y="-914400"/>
            <a:ext cx="9144001" cy="6099046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Background label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1200" y="3490225"/>
            <a:ext cx="8141400" cy="13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Sprint is an agile term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7525" y="3490225"/>
            <a:ext cx="8167500" cy="13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“Sprint” is an agile term for one period of an iterative cycle…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99339D-CC08-DF28-680C-053A45E9E53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32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453;p38" descr="Runners with prosthetic devices compete at a track and field event">
            <a:extLst>
              <a:ext uri="{FF2B5EF4-FFF2-40B4-BE49-F238E27FC236}">
                <a16:creationId xmlns:a16="http://schemas.microsoft.com/office/drawing/2014/main" id="{08883394-D617-A1F4-3C38-5AB0BD74523A}"/>
              </a:ext>
            </a:extLst>
          </p:cNvPr>
          <p:cNvPicPr preferRelativeResize="0"/>
          <p:nvPr/>
        </p:nvPicPr>
        <p:blipFill>
          <a:blip r:embed="rId3"/>
          <a:srcRect l="12589" r="12589"/>
          <a:stretch/>
        </p:blipFill>
        <p:spPr>
          <a:xfrm>
            <a:off x="0" y="-914400"/>
            <a:ext cx="9144001" cy="6099046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1200" y="3490225"/>
            <a:ext cx="8141400" cy="13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39"/>
          <p:cNvSpPr txBox="1">
            <a:spLocks noGrp="1"/>
          </p:cNvSpPr>
          <p:nvPr>
            <p:ph type="ctrTitle"/>
          </p:nvPr>
        </p:nvSpPr>
        <p:spPr>
          <a:xfrm>
            <a:off x="752875" y="3490225"/>
            <a:ext cx="7752900" cy="12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But this metaphor wasn’t working for our Guides and Methods team.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B21BD9-357A-0C11-BCA8-FDD9FCD8A0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33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E41B41-01C9-821E-1F10-EAF00129D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-737457"/>
            <a:ext cx="7470600" cy="493800"/>
          </a:xfrm>
        </p:spPr>
        <p:txBody>
          <a:bodyPr/>
          <a:lstStyle/>
          <a:p>
            <a:r>
              <a:rPr lang="en-US" dirty="0"/>
              <a:t>Metaphor table: iteration as sprint</a:t>
            </a:r>
          </a:p>
        </p:txBody>
      </p:sp>
      <p:sp>
        <p:nvSpPr>
          <p:cNvPr id="469" name="Google Shape;469;p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70" name="Table"/>
          <p:cNvGraphicFramePr/>
          <p:nvPr>
            <p:extLst>
              <p:ext uri="{D42A27DB-BD31-4B8C-83A1-F6EECF244321}">
                <p14:modId xmlns:p14="http://schemas.microsoft.com/office/powerpoint/2010/main" val="3104706888"/>
              </p:ext>
            </p:extLst>
          </p:nvPr>
        </p:nvGraphicFramePr>
        <p:xfrm>
          <a:off x="457198" y="358627"/>
          <a:ext cx="8173650" cy="2210365"/>
        </p:xfrm>
        <a:graphic>
          <a:graphicData uri="http://schemas.openxmlformats.org/drawingml/2006/table">
            <a:tbl>
              <a:tblPr firstRow="1">
                <a:noFill/>
                <a:tableStyleId>{6CF9AA13-0516-4468-B95A-467BD3AD5AE9}</a:tableStyleId>
              </a:tblPr>
              <a:tblGrid>
                <a:gridCol w="1752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8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4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Metaphor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Associations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Discourages…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iteration as sprint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running fast for a short period of time</a:t>
                      </a:r>
                      <a:endParaRPr sz="1600" b="1" i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speed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feeling rushed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burnout (it’s exhausting!)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focus on the final outcome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sustainability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9A8BE-EFA2-5630-489A-9860DD1CE8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" y="3490225"/>
            <a:ext cx="8173500" cy="13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41"/>
          <p:cNvSpPr txBox="1">
            <a:spLocks noGrp="1"/>
          </p:cNvSpPr>
          <p:nvPr>
            <p:ph type="ctrTitle" idx="4294967295"/>
          </p:nvPr>
        </p:nvSpPr>
        <p:spPr>
          <a:xfrm>
            <a:off x="608250" y="3746200"/>
            <a:ext cx="7783500" cy="11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Font typeface="Helvetica Neue"/>
              <a:buNone/>
            </a:pPr>
            <a:r>
              <a:rPr lang="en" sz="2600" b="1" i="0" u="none" strike="noStrike" cap="none" dirty="0">
                <a:solidFill>
                  <a:srgbClr val="1C304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They found a metaphor that did the opposite — the organism to the machine.</a:t>
            </a:r>
            <a:endParaRPr sz="2600" b="1" i="0" u="none" strike="noStrike" cap="none" dirty="0">
              <a:solidFill>
                <a:srgbClr val="1C304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479" name="Google Shape;479;p41"/>
          <p:cNvGraphicFramePr/>
          <p:nvPr/>
        </p:nvGraphicFramePr>
        <p:xfrm>
          <a:off x="457198" y="358627"/>
          <a:ext cx="8173650" cy="2210365"/>
        </p:xfrm>
        <a:graphic>
          <a:graphicData uri="http://schemas.openxmlformats.org/drawingml/2006/table">
            <a:tbl>
              <a:tblPr firstRow="1">
                <a:noFill/>
                <a:tableStyleId>{6CF9AA13-0516-4468-B95A-467BD3AD5AE9}</a:tableStyleId>
              </a:tblPr>
              <a:tblGrid>
                <a:gridCol w="1752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8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4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Metaphor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Associations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Discourages…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iteration as sprint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running fast for a short period of time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speed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feeling rushed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burnout (it’s exhausting!)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focus on the final outcome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sustainability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44CCE0-DC67-FD36-486E-9F35E7ECA7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8A379E-0805-FEAC-44ED-233F62238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-1074103"/>
            <a:ext cx="7470600" cy="493800"/>
          </a:xfrm>
        </p:spPr>
        <p:txBody>
          <a:bodyPr/>
          <a:lstStyle/>
          <a:p>
            <a:r>
              <a:rPr lang="en-US" dirty="0"/>
              <a:t>Metaphor</a:t>
            </a:r>
            <a:r>
              <a:rPr lang="en-US" baseline="0" dirty="0"/>
              <a:t> table: iteration as constructing a building</a:t>
            </a:r>
            <a:endParaRPr lang="en-US" dirty="0"/>
          </a:p>
        </p:txBody>
      </p:sp>
      <p:sp>
        <p:nvSpPr>
          <p:cNvPr id="485" name="Decorative shap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8600" y="358600"/>
            <a:ext cx="851700" cy="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86" name="Table"/>
          <p:cNvGraphicFramePr/>
          <p:nvPr>
            <p:extLst>
              <p:ext uri="{D42A27DB-BD31-4B8C-83A1-F6EECF244321}">
                <p14:modId xmlns:p14="http://schemas.microsoft.com/office/powerpoint/2010/main" val="2667702665"/>
              </p:ext>
            </p:extLst>
          </p:nvPr>
        </p:nvGraphicFramePr>
        <p:xfrm>
          <a:off x="457198" y="358627"/>
          <a:ext cx="8173650" cy="3856255"/>
        </p:xfrm>
        <a:graphic>
          <a:graphicData uri="http://schemas.openxmlformats.org/drawingml/2006/table">
            <a:tbl>
              <a:tblPr firstRow="1">
                <a:noFill/>
                <a:tableStyleId>{6CF9AA13-0516-4468-B95A-467BD3AD5AE9}</a:tableStyleId>
              </a:tblPr>
              <a:tblGrid>
                <a:gridCol w="1752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8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4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Metaphor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Associations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sz="19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Discourages…</a:t>
                      </a:r>
                      <a:endParaRPr sz="19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iteration as sprint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running fast for a short period of time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speed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feeling rushed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burnout (it’s exhausting!)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focus on the final outcome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sustainability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8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accen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iteration as constructing a building</a:t>
                      </a:r>
                      <a:endParaRPr sz="1600" b="1" u="none" strike="noStrike" cap="none">
                        <a:solidFill>
                          <a:schemeClr val="accen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planned construction process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care and steadiness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phased approach with dependencies</a:t>
                      </a:r>
                      <a:endParaRPr sz="1600" b="1" u="none" strike="noStrike" cap="none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FA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speed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b="1" u="none" strike="noStrike" cap="none" dirty="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flexibility — once a foundation is laid, it is hard to change it</a:t>
                      </a:r>
                      <a:endParaRPr sz="1600" b="1" u="none" strike="noStrike" cap="none" dirty="0">
                        <a:solidFill>
                          <a:schemeClr val="dk2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87" name="Highlight" descr="Highlight of row: &quot;iteration as constructing a building&quot;"/>
          <p:cNvSpPr/>
          <p:nvPr/>
        </p:nvSpPr>
        <p:spPr>
          <a:xfrm>
            <a:off x="358600" y="2591850"/>
            <a:ext cx="8328300" cy="1668900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25CBB8-B45C-1371-341F-850DD0BD823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3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100"/>
              <a:t>No one called the agile police.</a:t>
            </a:r>
            <a:endParaRPr sz="4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100"/>
              <a:t>Didn’t cost a dime.</a:t>
            </a:r>
            <a:endParaRPr sz="41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9EE759-3B21-17B1-A86D-DBBC52B976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4"/>
          <p:cNvSpPr txBox="1">
            <a:spLocks noGrp="1"/>
          </p:cNvSpPr>
          <p:nvPr>
            <p:ph type="ctrTitle"/>
          </p:nvPr>
        </p:nvSpPr>
        <p:spPr>
          <a:xfrm>
            <a:off x="457198" y="1125602"/>
            <a:ext cx="7386600" cy="28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rgbClr val="FFFFFF"/>
                </a:solidFill>
              </a:rPr>
              <a:t>3/ </a:t>
            </a:r>
            <a:r>
              <a:rPr lang="en"/>
              <a:t>New metaphors are cheap!</a:t>
            </a:r>
            <a:endParaRPr/>
          </a:p>
        </p:txBody>
      </p:sp>
      <p:sp>
        <p:nvSpPr>
          <p:cNvPr id="500" name="Google Shape;500;p44"/>
          <p:cNvSpPr txBox="1">
            <a:spLocks noGrp="1"/>
          </p:cNvSpPr>
          <p:nvPr>
            <p:ph type="subTitle" idx="1"/>
          </p:nvPr>
        </p:nvSpPr>
        <p:spPr>
          <a:xfrm>
            <a:off x="457198" y="384048"/>
            <a:ext cx="50175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12CC85-DAD8-9006-44E6-FAE6CCCF6A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453;p38" descr="Wounded warriors compete in the 100-meter sprint">
            <a:extLst>
              <a:ext uri="{FF2B5EF4-FFF2-40B4-BE49-F238E27FC236}">
                <a16:creationId xmlns:a16="http://schemas.microsoft.com/office/drawing/2014/main" id="{7E5177CA-6805-F306-8AD3-2D42192B9FB9}"/>
              </a:ext>
            </a:extLst>
          </p:cNvPr>
          <p:cNvPicPr preferRelativeResize="0"/>
          <p:nvPr/>
        </p:nvPicPr>
        <p:blipFill>
          <a:blip r:embed="rId3"/>
          <a:srcRect l="12589" r="12589"/>
          <a:stretch/>
        </p:blipFill>
        <p:spPr>
          <a:xfrm>
            <a:off x="0" y="-914400"/>
            <a:ext cx="9144001" cy="6099046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23025" y="3490225"/>
            <a:ext cx="6029700" cy="13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45"/>
          <p:cNvSpPr txBox="1">
            <a:spLocks noGrp="1"/>
          </p:cNvSpPr>
          <p:nvPr>
            <p:ph type="ctrTitle"/>
          </p:nvPr>
        </p:nvSpPr>
        <p:spPr>
          <a:xfrm>
            <a:off x="2874300" y="3523525"/>
            <a:ext cx="5640000" cy="12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How do you find a replacement?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17E065-E642-D67A-F35F-774067B872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39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"/>
          <p:cNvSpPr txBox="1">
            <a:spLocks noGrp="1"/>
          </p:cNvSpPr>
          <p:nvPr>
            <p:ph type="ctrTitle"/>
          </p:nvPr>
        </p:nvSpPr>
        <p:spPr>
          <a:xfrm>
            <a:off x="457199" y="1420051"/>
            <a:ext cx="7655859" cy="23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i="1"/>
              <a:t>P1</a:t>
            </a:r>
            <a:r>
              <a:rPr lang="en" b="0" i="1"/>
              <a:t>: 	“I’m </a:t>
            </a:r>
            <a:r>
              <a:rPr lang="en" b="0" i="1" u="sng"/>
              <a:t>drained</a:t>
            </a:r>
            <a:r>
              <a:rPr lang="en" b="0" i="1"/>
              <a:t> and I hope to </a:t>
            </a:r>
            <a:r>
              <a:rPr lang="en" b="0" i="1" u="sng"/>
              <a:t>recharge</a:t>
            </a:r>
            <a:r>
              <a:rPr lang="en" b="0" i="1"/>
              <a:t> this weekend!”</a:t>
            </a:r>
            <a:endParaRPr b="0" i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i="1"/>
              <a:t>P2:</a:t>
            </a:r>
            <a:r>
              <a:rPr lang="en" b="0" i="1"/>
              <a:t> 	“Ugh… me too. I’m trying a new recipe – learning something new </a:t>
            </a:r>
            <a:r>
              <a:rPr lang="en" b="0" i="1" u="sng"/>
              <a:t>energizes </a:t>
            </a:r>
            <a:r>
              <a:rPr lang="en" b="0" i="1"/>
              <a:t>me.”</a:t>
            </a:r>
            <a:endParaRPr b="0" i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8D5ABD-D961-4EBC-E6A4-3108EC00CE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Title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4000"/>
              <a:t>Review what you have</a:t>
            </a:r>
            <a:endParaRPr sz="4000"/>
          </a:p>
        </p:txBody>
      </p:sp>
      <p:sp>
        <p:nvSpPr>
          <p:cNvPr id="518" name="Replacing metaphors"/>
          <p:cNvSpPr txBox="1">
            <a:spLocks noGrp="1"/>
          </p:cNvSpPr>
          <p:nvPr>
            <p:ph type="subTitle" idx="4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REPLACING METAPHORS</a:t>
            </a:r>
            <a:endParaRPr/>
          </a:p>
        </p:txBody>
      </p:sp>
      <p:sp>
        <p:nvSpPr>
          <p:cNvPr id="516" name="1"/>
          <p:cNvSpPr txBox="1">
            <a:spLocks noGrp="1"/>
          </p:cNvSpPr>
          <p:nvPr>
            <p:ph type="body" idx="1"/>
          </p:nvPr>
        </p:nvSpPr>
        <p:spPr>
          <a:xfrm>
            <a:off x="361943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Team ideas</a:t>
            </a:r>
            <a:endParaRPr sz="2100" b="1" dirty="0">
              <a:solidFill>
                <a:schemeClr val="accen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r>
              <a:rPr lang="en" sz="1800" dirty="0">
                <a:solidFill>
                  <a:schemeClr val="dk1"/>
                </a:solidFill>
              </a:rPr>
              <a:t>Brainstorm together — go wild with sticky notes!</a:t>
            </a:r>
            <a:endParaRPr sz="1800" dirty="0"/>
          </a:p>
        </p:txBody>
      </p:sp>
      <p:sp>
        <p:nvSpPr>
          <p:cNvPr id="515" name="2"/>
          <p:cNvSpPr txBox="1">
            <a:spLocks noGrp="1"/>
          </p:cNvSpPr>
          <p:nvPr>
            <p:ph type="body" idx="2"/>
          </p:nvPr>
        </p:nvSpPr>
        <p:spPr>
          <a:xfrm>
            <a:off x="3206255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Brand assets </a:t>
            </a:r>
            <a:endParaRPr sz="2100" b="1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r>
              <a:rPr lang="en" sz="1800" dirty="0">
                <a:solidFill>
                  <a:schemeClr val="dk1"/>
                </a:solidFill>
              </a:rPr>
              <a:t>Team values or content guides can be great launchpads.</a:t>
            </a:r>
            <a:endParaRPr sz="1800" dirty="0"/>
          </a:p>
        </p:txBody>
      </p:sp>
      <p:sp>
        <p:nvSpPr>
          <p:cNvPr id="514" name="3"/>
          <p:cNvSpPr txBox="1">
            <a:spLocks noGrp="1"/>
          </p:cNvSpPr>
          <p:nvPr>
            <p:ph type="body" idx="3"/>
          </p:nvPr>
        </p:nvSpPr>
        <p:spPr>
          <a:xfrm>
            <a:off x="5909676" y="2471775"/>
            <a:ext cx="25170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b="1" dirty="0">
                <a:solidFill>
                  <a:schemeClr val="accent1"/>
                </a:solidFill>
              </a:rPr>
              <a:t>Meeting notes</a:t>
            </a:r>
            <a:endParaRPr sz="2100" b="1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</a:rPr>
              <a:t>What language and stories are people already using? (Caution!)</a:t>
            </a:r>
            <a:endParaRPr sz="18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DAC1F5-9460-3386-4C0C-F39D8277F6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Background">
            <a:extLst>
              <a:ext uri="{FF2B5EF4-FFF2-40B4-BE49-F238E27FC236}">
                <a16:creationId xmlns:a16="http://schemas.microsoft.com/office/drawing/2014/main" id="{3F405F78-33DA-A9D4-CE9C-B5DBDD196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-48650"/>
            <a:ext cx="9214200" cy="5253000"/>
            <a:chOff x="0" y="-48650"/>
            <a:chExt cx="9214200" cy="5253000"/>
          </a:xfrm>
        </p:grpSpPr>
        <p:sp>
          <p:nvSpPr>
            <p:cNvPr id="524" name="Background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72000" y="-48650"/>
              <a:ext cx="4642200" cy="5253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Background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0900"/>
              <a:ext cx="4572000" cy="51435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9" name="Instead of"/>
          <p:cNvSpPr txBox="1">
            <a:spLocks noGrp="1"/>
          </p:cNvSpPr>
          <p:nvPr>
            <p:ph type="title" idx="4294967295"/>
          </p:nvPr>
        </p:nvSpPr>
        <p:spPr>
          <a:xfrm>
            <a:off x="442913" y="603250"/>
            <a:ext cx="3594100" cy="8413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Font typeface="Helvetica Neue"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Instead of…</a:t>
            </a:r>
          </a:p>
        </p:txBody>
      </p:sp>
      <p:sp>
        <p:nvSpPr>
          <p:cNvPr id="528" name="Pop culture"/>
          <p:cNvSpPr txBox="1">
            <a:spLocks noGrp="1"/>
          </p:cNvSpPr>
          <p:nvPr>
            <p:ph type="body" idx="1"/>
          </p:nvPr>
        </p:nvSpPr>
        <p:spPr>
          <a:xfrm>
            <a:off x="457200" y="1622650"/>
            <a:ext cx="4071300" cy="31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600" b="1">
                <a:solidFill>
                  <a:schemeClr val="lt1"/>
                </a:solidFill>
              </a:rPr>
              <a:t>Pop culture</a:t>
            </a:r>
            <a:endParaRPr sz="2600" b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 b="1">
                <a:solidFill>
                  <a:schemeClr val="lt1"/>
                </a:solidFill>
              </a:rPr>
              <a:t>(movies, tv, books)</a:t>
            </a:r>
            <a:r>
              <a:rPr lang="en" sz="2600">
                <a:solidFill>
                  <a:schemeClr val="lt1"/>
                </a:solidFill>
              </a:rPr>
              <a:t> </a:t>
            </a: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Even common references can leave people out and “other” them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Author/fandom may have unknown connotations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527" name="Try"/>
          <p:cNvSpPr txBox="1">
            <a:spLocks/>
          </p:cNvSpPr>
          <p:nvPr/>
        </p:nvSpPr>
        <p:spPr>
          <a:xfrm>
            <a:off x="5003050" y="603615"/>
            <a:ext cx="3593700" cy="8412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2600"/>
              <a:buFont typeface="Helvetica Neue"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>
                <a:ln>
                  <a:noFill/>
                </a:ln>
                <a:solidFill>
                  <a:schemeClr val="dk2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Try…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chemeClr val="dk2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6" name="Shared memories"/>
          <p:cNvSpPr txBox="1">
            <a:spLocks noGrp="1"/>
          </p:cNvSpPr>
          <p:nvPr>
            <p:ph type="body" idx="1"/>
          </p:nvPr>
        </p:nvSpPr>
        <p:spPr>
          <a:xfrm>
            <a:off x="5039350" y="1622650"/>
            <a:ext cx="3755734" cy="31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 b="1" dirty="0">
                <a:solidFill>
                  <a:schemeClr val="dk2"/>
                </a:solidFill>
              </a:rPr>
              <a:t>Shared memories or local touchstones</a:t>
            </a:r>
            <a:endParaRPr sz="26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2"/>
                </a:solidFill>
              </a:rPr>
              <a:t>Places, spaces, events, stories the team experienced together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2"/>
                </a:solidFill>
              </a:rPr>
              <a:t>Doubles as a way to share the team’s history and culture over time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07DC3F-7CE6-5F5E-F215-B29ED52414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Title"/>
          <p:cNvSpPr txBox="1">
            <a:spLocks noGrp="1"/>
          </p:cNvSpPr>
          <p:nvPr>
            <p:ph type="ctrTitle"/>
          </p:nvPr>
        </p:nvSpPr>
        <p:spPr>
          <a:xfrm>
            <a:off x="457198" y="640080"/>
            <a:ext cx="74250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4000" dirty="0"/>
              <a:t>Change your perspective</a:t>
            </a:r>
            <a:endParaRPr sz="4000" dirty="0"/>
          </a:p>
        </p:txBody>
      </p:sp>
      <p:sp>
        <p:nvSpPr>
          <p:cNvPr id="540" name="Surtitle"/>
          <p:cNvSpPr txBox="1">
            <a:spLocks noGrp="1"/>
          </p:cNvSpPr>
          <p:nvPr>
            <p:ph type="subTitle" idx="4"/>
          </p:nvPr>
        </p:nvSpPr>
        <p:spPr>
          <a:xfrm>
            <a:off x="457198" y="320040"/>
            <a:ext cx="74706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REPLACING METAPHORS</a:t>
            </a:r>
            <a:endParaRPr/>
          </a:p>
        </p:txBody>
      </p:sp>
      <p:sp>
        <p:nvSpPr>
          <p:cNvPr id="538" name="Reverse engineer the table"/>
          <p:cNvSpPr txBox="1">
            <a:spLocks noGrp="1"/>
          </p:cNvSpPr>
          <p:nvPr>
            <p:ph type="body" idx="1"/>
          </p:nvPr>
        </p:nvSpPr>
        <p:spPr>
          <a:xfrm>
            <a:off x="361951" y="2471775"/>
            <a:ext cx="24834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Reverse engineer the table</a:t>
            </a:r>
            <a:endParaRPr sz="2100" b="1" dirty="0">
              <a:solidFill>
                <a:schemeClr val="accen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r>
              <a:rPr lang="en" sz="1800" dirty="0">
                <a:solidFill>
                  <a:schemeClr val="dk1"/>
                </a:solidFill>
              </a:rPr>
              <a:t>Start from a different column. What do you want to encourage?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537" name="Draw or collage the situation"/>
          <p:cNvSpPr txBox="1">
            <a:spLocks noGrp="1"/>
          </p:cNvSpPr>
          <p:nvPr>
            <p:ph type="body" idx="2"/>
          </p:nvPr>
        </p:nvSpPr>
        <p:spPr>
          <a:xfrm>
            <a:off x="3206255" y="2471784"/>
            <a:ext cx="22581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Draw or collage the situation</a:t>
            </a:r>
            <a:endParaRPr sz="2100" b="1" dirty="0">
              <a:solidFill>
                <a:schemeClr val="accen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r>
              <a:rPr lang="en" sz="1800" dirty="0">
                <a:solidFill>
                  <a:schemeClr val="dk1"/>
                </a:solidFill>
              </a:rPr>
              <a:t>Stare at it. Squint at it. What comes to mind?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536" name="Leave your desk"/>
          <p:cNvSpPr txBox="1">
            <a:spLocks noGrp="1"/>
          </p:cNvSpPr>
          <p:nvPr>
            <p:ph type="body" idx="3"/>
          </p:nvPr>
        </p:nvSpPr>
        <p:spPr>
          <a:xfrm>
            <a:off x="5909676" y="2471775"/>
            <a:ext cx="26472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 b="1" dirty="0">
                <a:solidFill>
                  <a:schemeClr val="accent1"/>
                </a:solidFill>
              </a:rPr>
              <a:t>Leave your</a:t>
            </a:r>
            <a:endParaRPr sz="2100" b="1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b="1" dirty="0">
                <a:solidFill>
                  <a:schemeClr val="accent1"/>
                </a:solidFill>
              </a:rPr>
              <a:t>desk</a:t>
            </a:r>
            <a:endParaRPr sz="2100" b="1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</a:rPr>
              <a:t>Literally change your perspective! Metaphors are everywhere.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A9BDC2-05CA-74E4-C8AC-A45166132C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9"/>
          <p:cNvSpPr txBox="1">
            <a:spLocks noGrp="1"/>
          </p:cNvSpPr>
          <p:nvPr>
            <p:ph type="ctrTitle"/>
          </p:nvPr>
        </p:nvSpPr>
        <p:spPr>
          <a:xfrm>
            <a:off x="457198" y="1125602"/>
            <a:ext cx="7386600" cy="28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chemeClr val="dk2"/>
                </a:solidFill>
              </a:rPr>
              <a:t>To recap…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F12DA1-14FA-B164-0F8C-89FA5A766A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0"/>
          <p:cNvSpPr txBox="1">
            <a:spLocks noGrp="1"/>
          </p:cNvSpPr>
          <p:nvPr>
            <p:ph type="title"/>
          </p:nvPr>
        </p:nvSpPr>
        <p:spPr>
          <a:xfrm>
            <a:off x="457198" y="1126952"/>
            <a:ext cx="73884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800">
                <a:solidFill>
                  <a:schemeClr val="accent2"/>
                </a:solidFill>
              </a:rPr>
              <a:t>Metaphors </a:t>
            </a:r>
            <a:r>
              <a:rPr lang="en" sz="2800">
                <a:solidFill>
                  <a:schemeClr val="lt1"/>
                </a:solidFill>
              </a:rPr>
              <a:t>translate concepts.</a:t>
            </a:r>
            <a:endParaRPr sz="28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800">
                <a:solidFill>
                  <a:schemeClr val="accent2"/>
                </a:solidFill>
              </a:rPr>
              <a:t>Metaphors</a:t>
            </a:r>
            <a:r>
              <a:rPr lang="en" sz="2800">
                <a:solidFill>
                  <a:schemeClr val="lt1"/>
                </a:solidFill>
              </a:rPr>
              <a:t> reflect our values.</a:t>
            </a:r>
            <a:endParaRPr sz="28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800">
                <a:solidFill>
                  <a:schemeClr val="accent2"/>
                </a:solidFill>
              </a:rPr>
              <a:t>Metaphors </a:t>
            </a:r>
            <a:r>
              <a:rPr lang="en" sz="2800">
                <a:solidFill>
                  <a:schemeClr val="lt1"/>
                </a:solidFill>
              </a:rPr>
              <a:t>shape our thinking.</a:t>
            </a:r>
            <a:br>
              <a:rPr lang="en" sz="2800">
                <a:solidFill>
                  <a:schemeClr val="lt1"/>
                </a:solidFill>
              </a:rPr>
            </a:br>
            <a:endParaRPr sz="280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800">
                <a:solidFill>
                  <a:schemeClr val="accent2"/>
                </a:solidFill>
              </a:rPr>
              <a:t>Metaphors </a:t>
            </a:r>
            <a:r>
              <a:rPr lang="en" sz="2800">
                <a:solidFill>
                  <a:schemeClr val="lt1"/>
                </a:solidFill>
              </a:rPr>
              <a:t>matter.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81EFD1-FC08-1D02-8F6B-52117E160F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44</a:t>
            </a:fld>
            <a:endParaRPr lang="e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1"/>
          <p:cNvSpPr txBox="1">
            <a:spLocks noGrp="1"/>
          </p:cNvSpPr>
          <p:nvPr>
            <p:ph type="title"/>
          </p:nvPr>
        </p:nvSpPr>
        <p:spPr>
          <a:xfrm>
            <a:off x="457200" y="1126950"/>
            <a:ext cx="70188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800">
                <a:solidFill>
                  <a:schemeClr val="lt1"/>
                </a:solidFill>
              </a:rPr>
              <a:t>Metaphors are powerful </a:t>
            </a:r>
            <a:r>
              <a:rPr lang="en" sz="2800" i="1">
                <a:solidFill>
                  <a:schemeClr val="lt1"/>
                </a:solidFill>
              </a:rPr>
              <a:t>and </a:t>
            </a:r>
            <a:r>
              <a:rPr lang="en" sz="2800">
                <a:solidFill>
                  <a:schemeClr val="lt1"/>
                </a:solidFill>
              </a:rPr>
              <a:t>cheap.</a:t>
            </a:r>
            <a:endParaRPr/>
          </a:p>
          <a:p>
            <a:pPr marL="457200" lvl="0" indent="-406400" algn="l" rtl="0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solidFill>
                  <a:schemeClr val="lt1"/>
                </a:solidFill>
              </a:rPr>
              <a:t>Choose </a:t>
            </a:r>
            <a:r>
              <a:rPr lang="en" sz="2800">
                <a:solidFill>
                  <a:schemeClr val="accent2"/>
                </a:solidFill>
              </a:rPr>
              <a:t>them carefully.</a:t>
            </a:r>
            <a:endParaRPr sz="2800">
              <a:solidFill>
                <a:schemeClr val="accent2"/>
              </a:solidFill>
            </a:endParaRPr>
          </a:p>
          <a:p>
            <a:pPr marL="457200" lvl="0" indent="-4064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solidFill>
                  <a:schemeClr val="lt1"/>
                </a:solidFill>
              </a:rPr>
              <a:t>Question </a:t>
            </a:r>
            <a:r>
              <a:rPr lang="en" sz="2800">
                <a:solidFill>
                  <a:schemeClr val="accent2"/>
                </a:solidFill>
              </a:rPr>
              <a:t>what they mean.</a:t>
            </a:r>
            <a:endParaRPr sz="2800">
              <a:solidFill>
                <a:schemeClr val="accent2"/>
              </a:solidFill>
            </a:endParaRPr>
          </a:p>
          <a:p>
            <a:pPr marL="457200" lvl="0" indent="-406400" algn="l" rt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Clr>
                <a:schemeClr val="dk2"/>
              </a:buClr>
              <a:buSzPts val="2800"/>
              <a:buChar char="●"/>
            </a:pPr>
            <a:r>
              <a:rPr lang="en" sz="2800">
                <a:solidFill>
                  <a:schemeClr val="lt1"/>
                </a:solidFill>
              </a:rPr>
              <a:t>Experiment </a:t>
            </a:r>
            <a:r>
              <a:rPr lang="en" sz="2800">
                <a:solidFill>
                  <a:schemeClr val="accent2"/>
                </a:solidFill>
              </a:rPr>
              <a:t>with multiple lenses.</a:t>
            </a:r>
            <a:br>
              <a:rPr lang="en" sz="2800">
                <a:solidFill>
                  <a:schemeClr val="accent2"/>
                </a:solidFill>
              </a:rPr>
            </a:br>
            <a:r>
              <a:rPr lang="en" sz="2800">
                <a:solidFill>
                  <a:schemeClr val="lt1"/>
                </a:solidFill>
              </a:rPr>
              <a:t>Replace </a:t>
            </a:r>
            <a:r>
              <a:rPr lang="en" sz="2800">
                <a:solidFill>
                  <a:schemeClr val="accent2"/>
                </a:solidFill>
              </a:rPr>
              <a:t>them when they break.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612604-26CF-A627-ABB7-668E046E2A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45</a:t>
            </a:fld>
            <a:endParaRPr lang="e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2"/>
          <p:cNvSpPr txBox="1">
            <a:spLocks noGrp="1"/>
          </p:cNvSpPr>
          <p:nvPr>
            <p:ph type="ctrTitle"/>
          </p:nvPr>
        </p:nvSpPr>
        <p:spPr>
          <a:xfrm>
            <a:off x="457198" y="530352"/>
            <a:ext cx="7488900" cy="26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565" name="Google Shape;565;p52"/>
          <p:cNvSpPr txBox="1">
            <a:spLocks noGrp="1"/>
          </p:cNvSpPr>
          <p:nvPr>
            <p:ph type="body" idx="1"/>
          </p:nvPr>
        </p:nvSpPr>
        <p:spPr>
          <a:xfrm>
            <a:off x="457198" y="3280548"/>
            <a:ext cx="6170700" cy="13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600" dirty="0">
                <a:solidFill>
                  <a:srgbClr val="00CFFF"/>
                </a:solidFill>
              </a:rPr>
              <a:t>Who we are: </a:t>
            </a:r>
            <a:endParaRPr sz="1600" dirty="0">
              <a:solidFill>
                <a:srgbClr val="00C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600" dirty="0">
                <a:solidFill>
                  <a:schemeClr val="lt1"/>
                </a:solidFill>
              </a:rPr>
              <a:t>Alex </a:t>
            </a:r>
            <a:r>
              <a:rPr lang="en" sz="1600" dirty="0" err="1">
                <a:solidFill>
                  <a:schemeClr val="lt1"/>
                </a:solidFill>
              </a:rPr>
              <a:t>Bielen</a:t>
            </a:r>
            <a:r>
              <a:rPr lang="en" sz="1600" dirty="0">
                <a:solidFill>
                  <a:schemeClr val="lt1"/>
                </a:solidFill>
              </a:rPr>
              <a:t> (18F Engineering Supervisor)</a:t>
            </a: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600" dirty="0">
                <a:solidFill>
                  <a:schemeClr val="lt1"/>
                </a:solidFill>
              </a:rPr>
              <a:t>Laura Nash (18 Design Supervisor)</a:t>
            </a: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600" dirty="0">
                <a:solidFill>
                  <a:srgbClr val="00CFFF"/>
                </a:solidFill>
              </a:rPr>
              <a:t>Contact</a:t>
            </a:r>
            <a:r>
              <a:rPr lang="en" sz="1600" dirty="0"/>
              <a:t> </a:t>
            </a:r>
            <a:r>
              <a:rPr lang="en" sz="1600" u="sng" dirty="0" err="1"/>
              <a:t>alex.bielen</a:t>
            </a:r>
            <a:r>
              <a:rPr lang="en" sz="1600" u="sng" dirty="0" err="1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@gsa.gov</a:t>
            </a:r>
            <a:r>
              <a:rPr lang="en" sz="1600" dirty="0"/>
              <a:t> and </a:t>
            </a:r>
            <a:r>
              <a:rPr lang="en" sz="1600" u="sng" dirty="0" err="1"/>
              <a:t>laura.nash@gsa.gov</a:t>
            </a:r>
            <a:endParaRPr sz="1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6B9DB9-E4C4-0076-258D-44A3CFA3CA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Time is money. 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3C89B3-03BA-E288-4D08-6ED59F61A8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7"/>
          <p:cNvSpPr txBox="1">
            <a:spLocks noGrp="1"/>
          </p:cNvSpPr>
          <p:nvPr>
            <p:ph type="ctrTitle"/>
          </p:nvPr>
        </p:nvSpPr>
        <p:spPr>
          <a:xfrm>
            <a:off x="457200" y="0"/>
            <a:ext cx="79266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i="1" dirty="0"/>
              <a:t>P1: 	</a:t>
            </a:r>
            <a:r>
              <a:rPr lang="en" b="0" i="1" dirty="0"/>
              <a:t>“So, how did you </a:t>
            </a:r>
            <a:r>
              <a:rPr lang="en" b="0" i="1" u="sng" dirty="0"/>
              <a:t>spend</a:t>
            </a:r>
            <a:r>
              <a:rPr lang="en" b="0" i="1" dirty="0"/>
              <a:t> your weekend?”</a:t>
            </a: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i="1" dirty="0"/>
              <a:t>P2: 	</a:t>
            </a:r>
            <a:r>
              <a:rPr lang="en" b="0" i="1" dirty="0"/>
              <a:t>“Well, I </a:t>
            </a:r>
            <a:r>
              <a:rPr lang="en" b="0" i="1" u="sng" dirty="0"/>
              <a:t>invested</a:t>
            </a:r>
            <a:r>
              <a:rPr lang="en" b="0" i="1" dirty="0"/>
              <a:t> my time in learning how to make pasta by hand.”</a:t>
            </a: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i="1" dirty="0"/>
              <a:t>P1: 	</a:t>
            </a:r>
            <a:r>
              <a:rPr lang="en" b="0" i="1" dirty="0"/>
              <a:t>“By hand!? You can buy pasta at the store! You should </a:t>
            </a:r>
            <a:r>
              <a:rPr lang="en" b="0" i="1" u="sng" dirty="0"/>
              <a:t>budget</a:t>
            </a:r>
            <a:r>
              <a:rPr lang="en" b="0" i="1" dirty="0"/>
              <a:t> your time better.”</a:t>
            </a: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 dirty="0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B849A-363F-4404-7CA6-27BA3D6805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9"/>
          <p:cNvSpPr txBox="1">
            <a:spLocks noGrp="1"/>
          </p:cNvSpPr>
          <p:nvPr>
            <p:ph type="ctrTitle"/>
          </p:nvPr>
        </p:nvSpPr>
        <p:spPr>
          <a:xfrm>
            <a:off x="457198" y="843602"/>
            <a:ext cx="74706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Argument is war.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E29191-0430-CA70-4EF2-27385FEA82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0"/>
          <p:cNvSpPr txBox="1">
            <a:spLocks noGrp="1"/>
          </p:cNvSpPr>
          <p:nvPr>
            <p:ph type="ctrTitle"/>
          </p:nvPr>
        </p:nvSpPr>
        <p:spPr>
          <a:xfrm>
            <a:off x="457200" y="1420051"/>
            <a:ext cx="7470600" cy="23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P2:</a:t>
            </a:r>
            <a:r>
              <a:rPr lang="en" b="0"/>
              <a:t> 	</a:t>
            </a:r>
            <a:r>
              <a:rPr lang="en" b="0" i="1"/>
              <a:t>“Your position is </a:t>
            </a:r>
            <a:r>
              <a:rPr lang="en" b="0" i="1" u="sng"/>
              <a:t>indefensible</a:t>
            </a:r>
            <a:r>
              <a:rPr lang="en" b="0" i="1"/>
              <a:t>! Homemade pasta is delicious!” </a:t>
            </a:r>
            <a:endParaRPr b="0" i="1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P1: 	</a:t>
            </a:r>
            <a:r>
              <a:rPr lang="en" b="0" i="1"/>
              <a:t>“I could easily </a:t>
            </a:r>
            <a:r>
              <a:rPr lang="en" b="0" i="1" u="sng"/>
              <a:t>attack</a:t>
            </a:r>
            <a:r>
              <a:rPr lang="en" b="0" i="1"/>
              <a:t> the </a:t>
            </a:r>
            <a:r>
              <a:rPr lang="en" b="0" i="1" u="sng"/>
              <a:t>weak points</a:t>
            </a:r>
            <a:r>
              <a:rPr lang="en" b="0" i="1"/>
              <a:t> in that argument!”</a:t>
            </a:r>
            <a:endParaRPr b="0" i="1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b="0" i="1"/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P2:</a:t>
            </a:r>
            <a:r>
              <a:rPr lang="en" i="1"/>
              <a:t> 	“</a:t>
            </a:r>
            <a:r>
              <a:rPr lang="en" b="0" i="1"/>
              <a:t>Okay, try to </a:t>
            </a:r>
            <a:r>
              <a:rPr lang="en" b="0" i="1" u="sng"/>
              <a:t>shoot it down</a:t>
            </a:r>
            <a:r>
              <a:rPr lang="en" b="0" i="1"/>
              <a:t>!”</a:t>
            </a:r>
            <a:endParaRPr b="0" i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89E16B-8221-A7B5-9F74-19F0D3CAA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1"/>
          <p:cNvSpPr txBox="1">
            <a:spLocks noGrp="1"/>
          </p:cNvSpPr>
          <p:nvPr>
            <p:ph type="ctrTitle"/>
          </p:nvPr>
        </p:nvSpPr>
        <p:spPr>
          <a:xfrm>
            <a:off x="457198" y="1124712"/>
            <a:ext cx="73866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So, what are these metaphors doing?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0F6BBC-4F9D-5652-5067-1242639D72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bg1"/>
                </a:solidFill>
              </a:rPr>
              <a:t>9</a:t>
            </a:fld>
            <a:endParaRPr lang="e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8F Slide Styles 1">
  <a:themeElements>
    <a:clrScheme name="Simple Light">
      <a:dk1>
        <a:srgbClr val="000000"/>
      </a:dk1>
      <a:lt1>
        <a:srgbClr val="FFFFFF"/>
      </a:lt1>
      <a:dk2>
        <a:srgbClr val="1C304A"/>
      </a:dk2>
      <a:lt2>
        <a:srgbClr val="EEEEEE"/>
      </a:lt2>
      <a:accent1>
        <a:srgbClr val="046B99"/>
      </a:accent1>
      <a:accent2>
        <a:srgbClr val="00CFFF"/>
      </a:accent2>
      <a:accent3>
        <a:srgbClr val="B3EFFF"/>
      </a:accent3>
      <a:accent4>
        <a:srgbClr val="71767A"/>
      </a:accent4>
      <a:accent5>
        <a:srgbClr val="DFE1E2"/>
      </a:accent5>
      <a:accent6>
        <a:srgbClr val="F0F0F0"/>
      </a:accent6>
      <a:hlink>
        <a:srgbClr val="046B9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1691</Words>
  <Application>Microsoft Office PowerPoint</Application>
  <PresentationFormat>On-screen Show (16:9)</PresentationFormat>
  <Paragraphs>331</Paragraphs>
  <Slides>46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0" baseType="lpstr">
      <vt:lpstr>Arial</vt:lpstr>
      <vt:lpstr>Source Sans Pro</vt:lpstr>
      <vt:lpstr>Helvetica Neue</vt:lpstr>
      <vt:lpstr>18F Slide Styles 1</vt:lpstr>
      <vt:lpstr>UX Summit 2023 Designing metaphors, designing collaboration</vt:lpstr>
      <vt:lpstr>1/ Metaphors matter</vt:lpstr>
      <vt:lpstr>Humans are batteries.</vt:lpstr>
      <vt:lpstr>P1:  “I’m drained and I hope to recharge this weekend!”  P2:  “Ugh… me too. I’m trying a new recipe – learning something new energizes me.”</vt:lpstr>
      <vt:lpstr>Time is money. </vt:lpstr>
      <vt:lpstr>   P1:  “So, how did you spend your weekend?”  P2:  “Well, I invested my time in learning how to make pasta by hand.”  P1:  “By hand!? You can buy pasta at the store! You should budget your time better.”  </vt:lpstr>
      <vt:lpstr>Argument is war.</vt:lpstr>
      <vt:lpstr>P2:  “Your position is indefensible! Homemade pasta is delicious!”   P1:  “I could easily attack the weak points in that argument!”  P2:  “Okay, try to shoot it down!”</vt:lpstr>
      <vt:lpstr>So, what are these metaphors doing?</vt:lpstr>
      <vt:lpstr>One thing metaphors do is conceptual translation.   They express hard-to-understand ideas in easy-to-understand ways.</vt:lpstr>
      <vt:lpstr>In other words, metaphor is a plain language tool.  Government and tech are complicated fields — plus, everyone has discipline-specific vocabulary and mental models.</vt:lpstr>
      <vt:lpstr>In other words, metaphor is a plain language tool.  Metaphors help us share specialized concepts and context with teammates and partners — simply. They move ideas from one brain to another.</vt:lpstr>
      <vt:lpstr>Common metaphors also reflect a particular culture’s values and preoccupations.  </vt:lpstr>
      <vt:lpstr>The metaphors we’ve discussed so far  humans are batteries time is money argument is war  are not universal across cultures and languages.</vt:lpstr>
      <vt:lpstr>If we listen for common metaphors at work, we will hear unspoken values reflected back. These won’t always match our ideals.  We can design metaphors that work better —  for our team, and for the values we want to embody. And that matters because…</vt:lpstr>
      <vt:lpstr>Metaphors can structure the actions we take and influence our reasoning.</vt:lpstr>
      <vt:lpstr>If we use racist, sexist, ableist, or otherwise exclusionary metaphors, they can structure our solutions in exclusionary ways.  But even “neutral” metaphors aren’t neutral…</vt:lpstr>
      <vt:lpstr>Crime as beast versus crime as virus</vt:lpstr>
      <vt:lpstr>Metaphors shape our thinking.  So what happens when we use different metaphors for an organization?</vt:lpstr>
      <vt:lpstr>Organization as a machine</vt:lpstr>
      <vt:lpstr>Organization as an organism</vt:lpstr>
      <vt:lpstr>These are not necessarily exclusive!  You can try many different metaphorical lenses at once. (more on that soon!)</vt:lpstr>
      <vt:lpstr>What does metaphor do?</vt:lpstr>
      <vt:lpstr>2/ Interrogate your metaphors</vt:lpstr>
      <vt:lpstr>Comparing two metaphors for crime</vt:lpstr>
      <vt:lpstr>Metaphor exploration table</vt:lpstr>
      <vt:lpstr>Organization as machine versus organization as metaphor</vt:lpstr>
      <vt:lpstr>Metaphor table: Organization as machine or organism</vt:lpstr>
      <vt:lpstr>Use one, or many metaphors — but consider their potential impacts.  Each one is a new lens, a different way to think about a problem.</vt:lpstr>
      <vt:lpstr>A new metaphorical lens can:  Reframe the situation Unstick yourself Question your biases Open up a technical subject to others</vt:lpstr>
      <vt:lpstr>Case study Sprints are exhausting</vt:lpstr>
      <vt:lpstr>“Sprint” is an agile term for one period of an iterative cycle…</vt:lpstr>
      <vt:lpstr>But this metaphor wasn’t working for our Guides and Methods team.</vt:lpstr>
      <vt:lpstr>Metaphor table: iteration as sprint</vt:lpstr>
      <vt:lpstr>They found a metaphor that did the opposite — the organism to the machine.</vt:lpstr>
      <vt:lpstr>Metaphor table: iteration as constructing a building</vt:lpstr>
      <vt:lpstr>No one called the agile police. Didn’t cost a dime.</vt:lpstr>
      <vt:lpstr>3/ New metaphors are cheap!</vt:lpstr>
      <vt:lpstr>How do you find a replacement?</vt:lpstr>
      <vt:lpstr>Review what you have</vt:lpstr>
      <vt:lpstr>Instead of…</vt:lpstr>
      <vt:lpstr>Change your perspective</vt:lpstr>
      <vt:lpstr>To recap…</vt:lpstr>
      <vt:lpstr>Metaphors translate concepts. Metaphors reflect our values. Metaphors shape our thinking.  Metaphors matter.</vt:lpstr>
      <vt:lpstr>Metaphors are powerful and cheap. Choose them carefully. Question what they mean. Experiment with multiple lenses. Replace them when they break.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UX Summit Designing metaphors, designing collaboration</dc:title>
  <dc:creator>LauraJChidlow</dc:creator>
  <cp:lastModifiedBy>LauraJChidlow</cp:lastModifiedBy>
  <cp:revision>29</cp:revision>
  <dcterms:modified xsi:type="dcterms:W3CDTF">2023-06-01T20:01:42Z</dcterms:modified>
</cp:coreProperties>
</file>